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3" r:id="rId1"/>
  </p:sldMasterIdLst>
  <p:sldIdLst>
    <p:sldId id="256" r:id="rId2"/>
    <p:sldId id="257" r:id="rId3"/>
    <p:sldId id="280" r:id="rId4"/>
    <p:sldId id="290" r:id="rId5"/>
    <p:sldId id="291" r:id="rId6"/>
    <p:sldId id="298" r:id="rId7"/>
    <p:sldId id="289" r:id="rId8"/>
    <p:sldId id="279" r:id="rId9"/>
    <p:sldId id="297" r:id="rId10"/>
    <p:sldId id="281" r:id="rId11"/>
    <p:sldId id="287" r:id="rId12"/>
    <p:sldId id="288" r:id="rId13"/>
    <p:sldId id="282" r:id="rId14"/>
    <p:sldId id="296"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varScale="1">
        <p:scale>
          <a:sx n="121" d="100"/>
          <a:sy n="121" d="100"/>
        </p:scale>
        <p:origin x="17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124381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C5B8E1-2BC8-41A8-825A-43FEBC5F8477}" type="datetimeFigureOut">
              <a:rPr lang="en-IN" smtClean="0"/>
              <a:t>23/04/23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949508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4071320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378046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528325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3260865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4031455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372050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3815262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317777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C5B8E1-2BC8-41A8-825A-43FEBC5F8477}" type="datetimeFigureOut">
              <a:rPr lang="en-IN" smtClean="0"/>
              <a:t>23/04/23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359364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C5B8E1-2BC8-41A8-825A-43FEBC5F8477}" type="datetimeFigureOut">
              <a:rPr lang="en-IN" smtClean="0"/>
              <a:t>23/04/23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1698478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C5B8E1-2BC8-41A8-825A-43FEBC5F8477}" type="datetimeFigureOut">
              <a:rPr lang="en-IN" smtClean="0"/>
              <a:t>23/04/23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2047349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C5B8E1-2BC8-41A8-825A-43FEBC5F8477}" type="datetimeFigureOut">
              <a:rPr lang="en-IN" smtClean="0"/>
              <a:t>23/04/23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421813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C5B8E1-2BC8-41A8-825A-43FEBC5F8477}" type="datetimeFigureOut">
              <a:rPr lang="en-IN" smtClean="0"/>
              <a:t>23/04/23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201819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C5B8E1-2BC8-41A8-825A-43FEBC5F8477}" type="datetimeFigureOut">
              <a:rPr lang="en-IN" smtClean="0"/>
              <a:t>23/04/23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1898059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C5B8E1-2BC8-41A8-825A-43FEBC5F8477}" type="datetimeFigureOut">
              <a:rPr lang="en-IN" smtClean="0"/>
              <a:t>23/04/23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D7570B-AFEE-4241-BBFD-5480D7CC6132}" type="slidenum">
              <a:rPr lang="en-IN" smtClean="0"/>
              <a:t>‹#›</a:t>
            </a:fld>
            <a:endParaRPr lang="en-IN"/>
          </a:p>
        </p:txBody>
      </p:sp>
    </p:spTree>
    <p:extLst>
      <p:ext uri="{BB962C8B-B14F-4D97-AF65-F5344CB8AC3E}">
        <p14:creationId xmlns:p14="http://schemas.microsoft.com/office/powerpoint/2010/main" val="41010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C5B8E1-2BC8-41A8-825A-43FEBC5F8477}" type="datetimeFigureOut">
              <a:rPr lang="en-IN" smtClean="0"/>
              <a:t>23/04/23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D7570B-AFEE-4241-BBFD-5480D7CC6132}" type="slidenum">
              <a:rPr lang="en-IN" smtClean="0"/>
              <a:t>‹#›</a:t>
            </a:fld>
            <a:endParaRPr lang="en-IN"/>
          </a:p>
        </p:txBody>
      </p:sp>
    </p:spTree>
    <p:extLst>
      <p:ext uri="{BB962C8B-B14F-4D97-AF65-F5344CB8AC3E}">
        <p14:creationId xmlns:p14="http://schemas.microsoft.com/office/powerpoint/2010/main" val="3053557756"/>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7995868-503F-4CBF-BCEA-595330EC9D7F}"/>
              </a:ext>
            </a:extLst>
          </p:cNvPr>
          <p:cNvSpPr txBox="1"/>
          <p:nvPr/>
        </p:nvSpPr>
        <p:spPr>
          <a:xfrm>
            <a:off x="1215849" y="2207546"/>
            <a:ext cx="9395209" cy="523220"/>
          </a:xfrm>
          <a:prstGeom prst="rect">
            <a:avLst/>
          </a:prstGeom>
          <a:noFill/>
        </p:spPr>
        <p:txBody>
          <a:bodyPr wrap="square">
            <a:spAutoFit/>
          </a:bodyPr>
          <a:lstStyle/>
          <a:p>
            <a:pPr marL="0" indent="0" algn="ctr">
              <a:buNone/>
            </a:pPr>
            <a:r>
              <a:rPr lang="en-IE" sz="2800" b="1" dirty="0">
                <a:solidFill>
                  <a:srgbClr val="002060"/>
                </a:solidFill>
                <a:latin typeface="Verdana" panose="020B0604030504040204" pitchFamily="34" charset="0"/>
                <a:ea typeface="Verdana" panose="020B0604030504040204" pitchFamily="34" charset="0"/>
                <a:cs typeface="Tahoma" panose="020B0604030504040204" pitchFamily="34" charset="0"/>
              </a:rPr>
              <a:t>B9DA106: Data Visualization</a:t>
            </a:r>
            <a:endParaRPr lang="en-US" sz="2800" b="1" dirty="0">
              <a:solidFill>
                <a:srgbClr val="002060"/>
              </a:solidFill>
              <a:latin typeface="Verdana" panose="020B0604030504040204" pitchFamily="34" charset="0"/>
              <a:ea typeface="Verdana" panose="020B0604030504040204" pitchFamily="34" charset="0"/>
              <a:cs typeface="Tahoma" panose="020B0604030504040204" pitchFamily="34" charset="0"/>
            </a:endParaRPr>
          </a:p>
        </p:txBody>
      </p:sp>
      <p:pic>
        <p:nvPicPr>
          <p:cNvPr id="8" name="Picture 7" descr="A picture containing logo&#10;&#10;Description automatically generated">
            <a:extLst>
              <a:ext uri="{FF2B5EF4-FFF2-40B4-BE49-F238E27FC236}">
                <a16:creationId xmlns:a16="http://schemas.microsoft.com/office/drawing/2014/main" id="{92A6FB7B-9E1C-4484-B7E1-13C33CEE57AD}"/>
              </a:ext>
            </a:extLst>
          </p:cNvP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18822" y="35846"/>
            <a:ext cx="3048000" cy="2171700"/>
          </a:xfrm>
          <a:prstGeom prst="rect">
            <a:avLst/>
          </a:prstGeom>
          <a:noFill/>
          <a:ln>
            <a:noFill/>
          </a:ln>
        </p:spPr>
      </p:pic>
      <p:sp>
        <p:nvSpPr>
          <p:cNvPr id="10" name="TextBox 9">
            <a:extLst>
              <a:ext uri="{FF2B5EF4-FFF2-40B4-BE49-F238E27FC236}">
                <a16:creationId xmlns:a16="http://schemas.microsoft.com/office/drawing/2014/main" id="{AF3A44E1-2138-45C2-889F-6E0D0FE2A555}"/>
              </a:ext>
            </a:extLst>
          </p:cNvPr>
          <p:cNvSpPr txBox="1"/>
          <p:nvPr/>
        </p:nvSpPr>
        <p:spPr>
          <a:xfrm>
            <a:off x="5472220" y="4215178"/>
            <a:ext cx="6094602" cy="1754326"/>
          </a:xfrm>
          <a:prstGeom prst="rect">
            <a:avLst/>
          </a:prstGeom>
          <a:noFill/>
        </p:spPr>
        <p:txBody>
          <a:bodyPr wrap="square">
            <a:spAutoFit/>
          </a:bodyPr>
          <a:lstStyle/>
          <a:p>
            <a:r>
              <a:rPr lang="en-IN" sz="1800" b="1" dirty="0">
                <a:solidFill>
                  <a:srgbClr val="002060"/>
                </a:solidFill>
                <a:effectLst/>
                <a:latin typeface="Calibri" panose="020F0502020204030204" pitchFamily="34" charset="0"/>
                <a:ea typeface="Times New Roman" panose="02020603050405020304" pitchFamily="18" charset="0"/>
                <a:cs typeface="Mangal" panose="02040503050203030202" pitchFamily="18" charset="0"/>
              </a:rPr>
              <a:t>Submitted by</a:t>
            </a:r>
            <a:r>
              <a:rPr lang="en-IN" sz="1800" dirty="0">
                <a:solidFill>
                  <a:srgbClr val="002060"/>
                </a:solidFill>
                <a:effectLst/>
                <a:latin typeface="Calibri" panose="020F0502020204030204" pitchFamily="34" charset="0"/>
                <a:ea typeface="Times New Roman" panose="02020603050405020304" pitchFamily="18" charset="0"/>
                <a:cs typeface="Mangal" panose="02040503050203030202" pitchFamily="18" charset="0"/>
              </a:rPr>
              <a:t>:</a:t>
            </a:r>
            <a:r>
              <a:rPr lang="en-IN" sz="1800" dirty="0">
                <a:effectLst/>
                <a:latin typeface="Calibri" panose="020F0502020204030204" pitchFamily="34" charset="0"/>
                <a:ea typeface="Times New Roman" panose="02020603050405020304" pitchFamily="18" charset="0"/>
                <a:cs typeface="Mangal" panose="02040503050203030202" pitchFamily="18" charset="0"/>
              </a:rPr>
              <a:t>				</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r>
              <a:rPr lang="en-IN" sz="1800" dirty="0">
                <a:effectLst/>
                <a:latin typeface="Calibri" panose="020F0502020204030204" pitchFamily="34" charset="0"/>
                <a:ea typeface="Times New Roman" panose="02020603050405020304" pitchFamily="18" charset="0"/>
                <a:cs typeface="Mangal" panose="02040503050203030202" pitchFamily="18" charset="0"/>
              </a:rPr>
              <a:t>Student Name: 	Aniket Bachewar (10621078) 	</a:t>
            </a:r>
            <a:endParaRPr lang="en-IN" dirty="0">
              <a:latin typeface="Calibri" panose="020F0502020204030204" pitchFamily="34" charset="0"/>
              <a:ea typeface="Times New Roman" panose="02020603050405020304" pitchFamily="18" charset="0"/>
              <a:cs typeface="Mangal" panose="02040503050203030202" pitchFamily="18" charset="0"/>
            </a:endParaRPr>
          </a:p>
          <a:p>
            <a:r>
              <a:rPr lang="en-IN" sz="1800" dirty="0">
                <a:effectLst/>
                <a:latin typeface="Calibri" panose="020F0502020204030204" pitchFamily="34" charset="0"/>
                <a:ea typeface="Times New Roman" panose="02020603050405020304" pitchFamily="18" charset="0"/>
                <a:cs typeface="Mangal" panose="02040503050203030202" pitchFamily="18" charset="0"/>
              </a:rPr>
              <a:t>				Prathamesh Jadhav (10621081) </a:t>
            </a:r>
          </a:p>
          <a:p>
            <a:r>
              <a:rPr lang="en-IN" dirty="0">
                <a:latin typeface="Calibri" panose="020F0502020204030204" pitchFamily="34" charset="0"/>
                <a:ea typeface="Times New Roman" panose="02020603050405020304" pitchFamily="18" charset="0"/>
                <a:cs typeface="Mangal" panose="02040503050203030202" pitchFamily="18" charset="0"/>
              </a:rPr>
              <a:t>				Vaibhav Tiwari (10621051)</a:t>
            </a:r>
            <a:r>
              <a:rPr lang="en-IN" sz="1800" dirty="0">
                <a:effectLst/>
                <a:latin typeface="Calibri" panose="020F0502020204030204" pitchFamily="34" charset="0"/>
                <a:ea typeface="Times New Roman" panose="02020603050405020304" pitchFamily="18" charset="0"/>
                <a:cs typeface="Mangal" panose="02040503050203030202" pitchFamily="18" charset="0"/>
              </a:rPr>
              <a:t>		</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r>
              <a:rPr lang="en-IN" sz="1800" dirty="0">
                <a:effectLst/>
                <a:latin typeface="Calibri" panose="020F0502020204030204" pitchFamily="34" charset="0"/>
                <a:ea typeface="Times New Roman" panose="02020603050405020304" pitchFamily="18" charset="0"/>
                <a:cs typeface="Mangal" panose="02040503050203030202" pitchFamily="18" charset="0"/>
              </a:rPr>
              <a:t>Lecturer Name:	</a:t>
            </a:r>
            <a:r>
              <a:rPr lang="en-IN" b="0" i="0" dirty="0">
                <a:solidFill>
                  <a:srgbClr val="373A3C"/>
                </a:solidFill>
                <a:effectLst/>
                <a:latin typeface="-apple-system"/>
              </a:rPr>
              <a:t>Kunwar Madan</a:t>
            </a:r>
            <a:r>
              <a:rPr lang="en-IN" sz="1800" dirty="0">
                <a:effectLst/>
                <a:latin typeface="Calibri" panose="020F0502020204030204" pitchFamily="34" charset="0"/>
                <a:ea typeface="Times New Roman" panose="02020603050405020304" pitchFamily="18" charset="0"/>
                <a:cs typeface="Mangal" panose="02040503050203030202" pitchFamily="18" charset="0"/>
              </a:rPr>
              <a:t>		</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r>
              <a:rPr lang="en-IN" sz="1800" dirty="0">
                <a:effectLst/>
                <a:latin typeface="Calibri" panose="020F0502020204030204" pitchFamily="34" charset="0"/>
                <a:ea typeface="Times New Roman" panose="02020603050405020304" pitchFamily="18" charset="0"/>
                <a:cs typeface="Mangal" panose="02040503050203030202" pitchFamily="18" charset="0"/>
              </a:rPr>
              <a:t>		</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p:txBody>
      </p:sp>
      <p:pic>
        <p:nvPicPr>
          <p:cNvPr id="4" name="Audio 3">
            <a:hlinkClick r:id="" action="ppaction://media"/>
            <a:extLst>
              <a:ext uri="{FF2B5EF4-FFF2-40B4-BE49-F238E27FC236}">
                <a16:creationId xmlns:a16="http://schemas.microsoft.com/office/drawing/2014/main" id="{26245B9F-B67A-7615-B5CB-7B6BA040C6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39897378"/>
      </p:ext>
    </p:extLst>
  </p:cSld>
  <p:clrMapOvr>
    <a:masterClrMapping/>
  </p:clrMapOvr>
  <mc:AlternateContent xmlns:mc="http://schemas.openxmlformats.org/markup-compatibility/2006">
    <mc:Choice xmlns:p14="http://schemas.microsoft.com/office/powerpoint/2010/main" Requires="p14">
      <p:transition spd="slow" p14:dur="2000" advTm="34986"/>
    </mc:Choice>
    <mc:Fallback>
      <p:transition spd="slow" advTm="34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17251" y="512466"/>
            <a:ext cx="9011135"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latin typeface="Calibri" panose="020F0502020204030204" pitchFamily="34" charset="0"/>
                <a:cs typeface="Mangal" panose="02040503050203030202" pitchFamily="18" charset="0"/>
              </a:rPr>
              <a:t>TF-IDF matrix &amp; visualization using UMAP</a:t>
            </a:r>
            <a:endParaRPr lang="en-IN" sz="3600" dirty="0"/>
          </a:p>
        </p:txBody>
      </p:sp>
      <p:sp>
        <p:nvSpPr>
          <p:cNvPr id="5" name="TextBox 4">
            <a:extLst>
              <a:ext uri="{FF2B5EF4-FFF2-40B4-BE49-F238E27FC236}">
                <a16:creationId xmlns:a16="http://schemas.microsoft.com/office/drawing/2014/main" id="{90F8558F-FA7B-D863-25AF-708A763B2409}"/>
              </a:ext>
            </a:extLst>
          </p:cNvPr>
          <p:cNvSpPr txBox="1"/>
          <p:nvPr/>
        </p:nvSpPr>
        <p:spPr>
          <a:xfrm>
            <a:off x="1481959" y="1514499"/>
            <a:ext cx="9228082" cy="1579920"/>
          </a:xfrm>
          <a:prstGeom prst="rect">
            <a:avLst/>
          </a:prstGeom>
          <a:noFill/>
        </p:spPr>
        <p:txBody>
          <a:bodyPr wrap="square">
            <a:spAutoFit/>
          </a:bodyPr>
          <a:lstStyle/>
          <a:p>
            <a:pPr marL="285750" indent="-285750">
              <a:spcBef>
                <a:spcPts val="1000"/>
              </a:spcBef>
              <a:spcAft>
                <a:spcPts val="600"/>
              </a:spcAft>
              <a:buClr>
                <a:schemeClr val="accent1">
                  <a:lumMod val="75000"/>
                </a:schemeClr>
              </a:buClr>
              <a:buSzPct val="145000"/>
              <a:buFont typeface="Arial" panose="020B0604020202020204" pitchFamily="34" charset="0"/>
              <a:buChar char="•"/>
            </a:pPr>
            <a:r>
              <a:rPr lang="en-IN" sz="1400" dirty="0">
                <a:latin typeface="Calibri" panose="020F0502020204030204" pitchFamily="34" charset="0"/>
                <a:cs typeface="Mangal" panose="02040503050203030202" pitchFamily="18" charset="0"/>
              </a:rPr>
              <a:t>In this task, using python code we converted the </a:t>
            </a:r>
            <a:r>
              <a:rPr lang="en-IN" sz="1400" dirty="0" err="1">
                <a:latin typeface="Calibri" panose="020F0502020204030204" pitchFamily="34" charset="0"/>
                <a:cs typeface="Mangal" panose="02040503050203030202" pitchFamily="18" charset="0"/>
              </a:rPr>
              <a:t>Reviews.csv</a:t>
            </a:r>
            <a:r>
              <a:rPr lang="en-IN" sz="1400" dirty="0">
                <a:latin typeface="Calibri" panose="020F0502020204030204" pitchFamily="34" charset="0"/>
                <a:cs typeface="Mangal" panose="02040503050203030202" pitchFamily="18" charset="0"/>
              </a:rPr>
              <a:t> to TF-IDF matrix and visualized that matrix using UMAP dimensionality reduction technique.</a:t>
            </a:r>
          </a:p>
          <a:p>
            <a:pPr marL="285750" indent="-285750">
              <a:spcBef>
                <a:spcPts val="1000"/>
              </a:spcBef>
              <a:spcAft>
                <a:spcPts val="600"/>
              </a:spcAft>
              <a:buClr>
                <a:schemeClr val="accent1">
                  <a:lumMod val="75000"/>
                </a:schemeClr>
              </a:buClr>
              <a:buSzPct val="145000"/>
              <a:buFont typeface="Arial" panose="020B0604020202020204" pitchFamily="34" charset="0"/>
              <a:buChar char="•"/>
            </a:pPr>
            <a:r>
              <a:rPr lang="en-IN" sz="1400" dirty="0" err="1">
                <a:latin typeface="Calibri" panose="020F0502020204030204" pitchFamily="34" charset="0"/>
                <a:cs typeface="Mangal" panose="02040503050203030202" pitchFamily="18" charset="0"/>
              </a:rPr>
              <a:t>Sklearn</a:t>
            </a:r>
            <a:r>
              <a:rPr lang="en-IN" sz="1400" dirty="0">
                <a:latin typeface="Calibri" panose="020F0502020204030204" pitchFamily="34" charset="0"/>
                <a:cs typeface="Mangal" panose="02040503050203030202" pitchFamily="18" charset="0"/>
              </a:rPr>
              <a:t>, </a:t>
            </a:r>
            <a:r>
              <a:rPr lang="en-IN" sz="1400" dirty="0" err="1">
                <a:latin typeface="Calibri" panose="020F0502020204030204" pitchFamily="34" charset="0"/>
                <a:cs typeface="Mangal" panose="02040503050203030202" pitchFamily="18" charset="0"/>
              </a:rPr>
              <a:t>umap</a:t>
            </a:r>
            <a:r>
              <a:rPr lang="en-IN" sz="1400" dirty="0">
                <a:latin typeface="Calibri" panose="020F0502020204030204" pitchFamily="34" charset="0"/>
                <a:cs typeface="Mangal" panose="02040503050203030202" pitchFamily="18" charset="0"/>
              </a:rPr>
              <a:t> and </a:t>
            </a:r>
            <a:r>
              <a:rPr lang="en-IN" sz="1400" dirty="0" err="1">
                <a:latin typeface="Calibri" panose="020F0502020204030204" pitchFamily="34" charset="0"/>
                <a:cs typeface="Mangal" panose="02040503050203030202" pitchFamily="18" charset="0"/>
              </a:rPr>
              <a:t>matplolib</a:t>
            </a:r>
            <a:r>
              <a:rPr lang="en-IN" sz="1400" dirty="0">
                <a:latin typeface="Calibri" panose="020F0502020204030204" pitchFamily="34" charset="0"/>
                <a:cs typeface="Mangal" panose="02040503050203030202" pitchFamily="18" charset="0"/>
              </a:rPr>
              <a:t> python packages were used for this task.</a:t>
            </a:r>
          </a:p>
          <a:p>
            <a:pPr marL="285750" indent="-285750">
              <a:spcBef>
                <a:spcPts val="1000"/>
              </a:spcBef>
              <a:spcAft>
                <a:spcPts val="600"/>
              </a:spcAft>
              <a:buClr>
                <a:schemeClr val="accent1">
                  <a:lumMod val="75000"/>
                </a:schemeClr>
              </a:buClr>
              <a:buSzPct val="145000"/>
              <a:buFont typeface="Arial" panose="020B0604020202020204" pitchFamily="34" charset="0"/>
              <a:buChar char="•"/>
            </a:pPr>
            <a:r>
              <a:rPr lang="en-IN" sz="1400" dirty="0">
                <a:latin typeface="Calibri" panose="020F0502020204030204" pitchFamily="34" charset="0"/>
                <a:cs typeface="Mangal" panose="02040503050203030202" pitchFamily="18" charset="0"/>
              </a:rPr>
              <a:t>As seen below, using </a:t>
            </a:r>
            <a:r>
              <a:rPr lang="en-IN" sz="1400" dirty="0" err="1">
                <a:latin typeface="Calibri" panose="020F0502020204030204" pitchFamily="34" charset="0"/>
                <a:cs typeface="Mangal" panose="02040503050203030202" pitchFamily="18" charset="0"/>
              </a:rPr>
              <a:t>matplot</a:t>
            </a:r>
            <a:r>
              <a:rPr lang="en-IN" sz="1400" dirty="0">
                <a:latin typeface="Calibri" panose="020F0502020204030204" pitchFamily="34" charset="0"/>
                <a:cs typeface="Mangal" panose="02040503050203030202" pitchFamily="18" charset="0"/>
              </a:rPr>
              <a:t> we are showing a scatterplot of TF-IDF matrix using UMAP. The </a:t>
            </a:r>
            <a:r>
              <a:rPr lang="en-IN" sz="1400" dirty="0" err="1">
                <a:latin typeface="Calibri" panose="020F0502020204030204" pitchFamily="34" charset="0"/>
                <a:cs typeface="Mangal" panose="02040503050203030202" pitchFamily="18" charset="0"/>
              </a:rPr>
              <a:t>color</a:t>
            </a:r>
            <a:r>
              <a:rPr lang="en-IN" sz="1400" dirty="0">
                <a:latin typeface="Calibri" panose="020F0502020204030204" pitchFamily="34" charset="0"/>
                <a:cs typeface="Mangal" panose="02040503050203030202" pitchFamily="18" charset="0"/>
              </a:rPr>
              <a:t> represent the review sentiment (Blue for positive and orange for negative)</a:t>
            </a:r>
          </a:p>
        </p:txBody>
      </p:sp>
      <p:pic>
        <p:nvPicPr>
          <p:cNvPr id="2" name="Picture 1">
            <a:extLst>
              <a:ext uri="{FF2B5EF4-FFF2-40B4-BE49-F238E27FC236}">
                <a16:creationId xmlns:a16="http://schemas.microsoft.com/office/drawing/2014/main" id="{08F85430-4273-91D0-3373-4D4B61501B2D}"/>
              </a:ext>
            </a:extLst>
          </p:cNvPr>
          <p:cNvPicPr>
            <a:picLocks noChangeAspect="1"/>
          </p:cNvPicPr>
          <p:nvPr/>
        </p:nvPicPr>
        <p:blipFill>
          <a:blip r:embed="rId4"/>
          <a:stretch>
            <a:fillRect/>
          </a:stretch>
        </p:blipFill>
        <p:spPr>
          <a:xfrm>
            <a:off x="3880891" y="3464331"/>
            <a:ext cx="3591472" cy="2788863"/>
          </a:xfrm>
          <a:prstGeom prst="rect">
            <a:avLst/>
          </a:prstGeom>
          <a:ln>
            <a:solidFill>
              <a:schemeClr val="tx1"/>
            </a:solidFill>
          </a:ln>
        </p:spPr>
      </p:pic>
      <p:sp>
        <p:nvSpPr>
          <p:cNvPr id="4" name="TextBox 3">
            <a:extLst>
              <a:ext uri="{FF2B5EF4-FFF2-40B4-BE49-F238E27FC236}">
                <a16:creationId xmlns:a16="http://schemas.microsoft.com/office/drawing/2014/main" id="{39D8EFFA-2CA3-9021-7A4A-91AE86DC15F4}"/>
              </a:ext>
            </a:extLst>
          </p:cNvPr>
          <p:cNvSpPr txBox="1"/>
          <p:nvPr/>
        </p:nvSpPr>
        <p:spPr>
          <a:xfrm>
            <a:off x="3741225" y="6253194"/>
            <a:ext cx="3870803" cy="276999"/>
          </a:xfrm>
          <a:prstGeom prst="rect">
            <a:avLst/>
          </a:prstGeom>
          <a:noFill/>
        </p:spPr>
        <p:txBody>
          <a:bodyPr wrap="none" rtlCol="0">
            <a:spAutoFit/>
          </a:bodyPr>
          <a:lstStyle/>
          <a:p>
            <a:r>
              <a:rPr lang="en-US" sz="1200" b="1" u="sng" dirty="0"/>
              <a:t>Scatterplot for positive and negative earphones reviews</a:t>
            </a:r>
          </a:p>
        </p:txBody>
      </p:sp>
      <p:pic>
        <p:nvPicPr>
          <p:cNvPr id="10" name="Audio 9">
            <a:hlinkClick r:id="" action="ppaction://media"/>
            <a:extLst>
              <a:ext uri="{FF2B5EF4-FFF2-40B4-BE49-F238E27FC236}">
                <a16:creationId xmlns:a16="http://schemas.microsoft.com/office/drawing/2014/main" id="{CE738540-ABA3-15CE-82AA-FEB6F1B252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09647766"/>
      </p:ext>
    </p:extLst>
  </p:cSld>
  <p:clrMapOvr>
    <a:masterClrMapping/>
  </p:clrMapOvr>
  <mc:AlternateContent xmlns:mc="http://schemas.openxmlformats.org/markup-compatibility/2006">
    <mc:Choice xmlns:p14="http://schemas.microsoft.com/office/powerpoint/2010/main" Requires="p14">
      <p:transition spd="slow" p14:dur="2000" advTm="74880"/>
    </mc:Choice>
    <mc:Fallback>
      <p:transition spd="slow" advTm="74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0" y="260715"/>
            <a:ext cx="7087741"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spcBef>
                <a:spcPts val="1000"/>
              </a:spcBef>
              <a:spcAft>
                <a:spcPts val="600"/>
              </a:spcAft>
              <a:buClr>
                <a:schemeClr val="accent1">
                  <a:lumMod val="75000"/>
                </a:schemeClr>
              </a:buClr>
              <a:buSzPct val="145000"/>
            </a:pPr>
            <a:r>
              <a:rPr lang="en-IN" sz="3600" dirty="0">
                <a:latin typeface="Calibri" panose="020F0502020204030204" pitchFamily="34" charset="0"/>
                <a:cs typeface="Mangal" panose="02040503050203030202" pitchFamily="18" charset="0"/>
              </a:rPr>
              <a:t>Tuning TF-IDF hyperparameters</a:t>
            </a:r>
          </a:p>
        </p:txBody>
      </p:sp>
      <p:sp>
        <p:nvSpPr>
          <p:cNvPr id="5" name="TextBox 4">
            <a:extLst>
              <a:ext uri="{FF2B5EF4-FFF2-40B4-BE49-F238E27FC236}">
                <a16:creationId xmlns:a16="http://schemas.microsoft.com/office/drawing/2014/main" id="{90F8558F-FA7B-D863-25AF-708A763B2409}"/>
              </a:ext>
            </a:extLst>
          </p:cNvPr>
          <p:cNvSpPr txBox="1"/>
          <p:nvPr/>
        </p:nvSpPr>
        <p:spPr>
          <a:xfrm>
            <a:off x="1343848" y="892837"/>
            <a:ext cx="9228082" cy="2062103"/>
          </a:xfrm>
          <a:prstGeom prst="rect">
            <a:avLst/>
          </a:prstGeom>
          <a:noFill/>
        </p:spPr>
        <p:txBody>
          <a:bodyPr wrap="square">
            <a:spAutoFit/>
          </a:bodyPr>
          <a:lstStyle/>
          <a:p>
            <a:pPr marL="285750" indent="-285750">
              <a:spcAft>
                <a:spcPts val="600"/>
              </a:spcAft>
              <a:buClr>
                <a:schemeClr val="accent1">
                  <a:lumMod val="75000"/>
                </a:schemeClr>
              </a:buClr>
              <a:buSzPct val="145000"/>
              <a:buFont typeface="Arial" panose="020B0604020202020204" pitchFamily="34" charset="0"/>
              <a:buChar char="•"/>
            </a:pPr>
            <a:r>
              <a:rPr lang="en-IN" sz="1400" dirty="0">
                <a:cs typeface="Mangal" panose="02040503050203030202" pitchFamily="18" charset="0"/>
              </a:rPr>
              <a:t>In this task, we have tuned the matrix using TF-IDF hyperparameters </a:t>
            </a:r>
            <a:r>
              <a:rPr lang="en-IN" sz="1400" b="1" dirty="0" err="1">
                <a:cs typeface="Mangal" panose="02040503050203030202" pitchFamily="18" charset="0"/>
              </a:rPr>
              <a:t>ngram_range</a:t>
            </a:r>
            <a:r>
              <a:rPr lang="en-IN" sz="1400" b="1" dirty="0">
                <a:cs typeface="Mangal" panose="02040503050203030202" pitchFamily="18" charset="0"/>
              </a:rPr>
              <a:t> </a:t>
            </a:r>
            <a:r>
              <a:rPr lang="en-IN" sz="1400" dirty="0">
                <a:cs typeface="Mangal" panose="02040503050203030202" pitchFamily="18" charset="0"/>
              </a:rPr>
              <a:t>and </a:t>
            </a:r>
            <a:r>
              <a:rPr lang="en-IN" sz="1400" b="1" dirty="0" err="1">
                <a:cs typeface="Mangal" panose="02040503050203030202" pitchFamily="18" charset="0"/>
              </a:rPr>
              <a:t>min_df</a:t>
            </a:r>
            <a:r>
              <a:rPr lang="en-IN" sz="1400" b="1" dirty="0">
                <a:cs typeface="Mangal" panose="02040503050203030202" pitchFamily="18" charset="0"/>
              </a:rPr>
              <a:t>.</a:t>
            </a:r>
          </a:p>
          <a:p>
            <a:pPr marL="285750" indent="-285750">
              <a:spcAft>
                <a:spcPts val="600"/>
              </a:spcAft>
              <a:buClr>
                <a:schemeClr val="accent1">
                  <a:lumMod val="75000"/>
                </a:schemeClr>
              </a:buClr>
              <a:buSzPct val="145000"/>
              <a:buFont typeface="Arial" panose="020B0604020202020204" pitchFamily="34" charset="0"/>
              <a:buChar char="•"/>
            </a:pPr>
            <a:r>
              <a:rPr lang="en-IN" sz="1400" dirty="0">
                <a:cs typeface="Mangal" panose="02040503050203030202" pitchFamily="18" charset="0"/>
              </a:rPr>
              <a:t>We used the below range for </a:t>
            </a:r>
            <a:r>
              <a:rPr lang="en-IN" sz="1400" dirty="0" err="1">
                <a:cs typeface="Mangal" panose="02040503050203030202" pitchFamily="18" charset="0"/>
              </a:rPr>
              <a:t>ngrams</a:t>
            </a:r>
            <a:r>
              <a:rPr lang="en-IN" sz="1400" dirty="0">
                <a:cs typeface="Mangal" panose="02040503050203030202" pitchFamily="18" charset="0"/>
              </a:rPr>
              <a:t> and frequency for </a:t>
            </a:r>
            <a:r>
              <a:rPr lang="en-IN" sz="1400" dirty="0" err="1">
                <a:cs typeface="Mangal" panose="02040503050203030202" pitchFamily="18" charset="0"/>
              </a:rPr>
              <a:t>min_df</a:t>
            </a:r>
            <a:r>
              <a:rPr lang="en-IN" sz="1400" dirty="0">
                <a:cs typeface="Mangal" panose="02040503050203030202" pitchFamily="18" charset="0"/>
              </a:rPr>
              <a:t>:</a:t>
            </a:r>
          </a:p>
          <a:p>
            <a:pPr marL="742950" lvl="1" indent="-285750">
              <a:spcAft>
                <a:spcPts val="600"/>
              </a:spcAft>
              <a:buClr>
                <a:schemeClr val="accent1">
                  <a:lumMod val="75000"/>
                </a:schemeClr>
              </a:buClr>
              <a:buSzPct val="145000"/>
              <a:buFont typeface="Arial" panose="020B0604020202020204" pitchFamily="34" charset="0"/>
              <a:buChar char="•"/>
            </a:pPr>
            <a:r>
              <a:rPr lang="en-IN" sz="1400" b="1" dirty="0">
                <a:cs typeface="Mangal" panose="02040503050203030202" pitchFamily="18" charset="0"/>
              </a:rPr>
              <a:t>Range</a:t>
            </a:r>
            <a:r>
              <a:rPr lang="en-IN" sz="1400" dirty="0">
                <a:cs typeface="Mangal" panose="02040503050203030202" pitchFamily="18" charset="0"/>
              </a:rPr>
              <a:t>: </a:t>
            </a:r>
            <a:r>
              <a:rPr lang="en-IN" sz="1400" dirty="0" err="1">
                <a:cs typeface="Mangal" panose="02040503050203030202" pitchFamily="18" charset="0"/>
              </a:rPr>
              <a:t>ngram_ranges</a:t>
            </a:r>
            <a:r>
              <a:rPr lang="en-IN" sz="1400" dirty="0">
                <a:cs typeface="Mangal" panose="02040503050203030202" pitchFamily="18" charset="0"/>
              </a:rPr>
              <a:t> = [(1, 5), (1, 3), (1, 2)]</a:t>
            </a:r>
          </a:p>
          <a:p>
            <a:pPr marL="742950" lvl="1" indent="-285750">
              <a:spcAft>
                <a:spcPts val="600"/>
              </a:spcAft>
              <a:buClr>
                <a:schemeClr val="accent1">
                  <a:lumMod val="75000"/>
                </a:schemeClr>
              </a:buClr>
              <a:buSzPct val="145000"/>
              <a:buFont typeface="Arial" panose="020B0604020202020204" pitchFamily="34" charset="0"/>
              <a:buChar char="•"/>
            </a:pPr>
            <a:r>
              <a:rPr lang="en-IN" sz="1400" b="1" dirty="0">
                <a:cs typeface="Mangal" panose="02040503050203030202" pitchFamily="18" charset="0"/>
              </a:rPr>
              <a:t>Frequency</a:t>
            </a:r>
            <a:r>
              <a:rPr lang="en-IN" sz="1400" dirty="0">
                <a:cs typeface="Mangal" panose="02040503050203030202" pitchFamily="18" charset="0"/>
              </a:rPr>
              <a:t>: </a:t>
            </a:r>
            <a:r>
              <a:rPr lang="en-IN" sz="1400" dirty="0" err="1">
                <a:cs typeface="Mangal" panose="02040503050203030202" pitchFamily="18" charset="0"/>
              </a:rPr>
              <a:t>min_dfs</a:t>
            </a:r>
            <a:r>
              <a:rPr lang="en-IN" sz="1400" dirty="0">
                <a:cs typeface="Mangal" panose="02040503050203030202" pitchFamily="18" charset="0"/>
              </a:rPr>
              <a:t> = [2, 4, 5]</a:t>
            </a:r>
          </a:p>
          <a:p>
            <a:pPr marL="285750" indent="-285750">
              <a:spcAft>
                <a:spcPts val="600"/>
              </a:spcAft>
              <a:buClr>
                <a:schemeClr val="accent1">
                  <a:lumMod val="75000"/>
                </a:schemeClr>
              </a:buClr>
              <a:buSzPct val="145000"/>
              <a:buFont typeface="Arial" panose="020B0604020202020204" pitchFamily="34" charset="0"/>
              <a:buChar char="•"/>
            </a:pPr>
            <a:r>
              <a:rPr lang="en-IN" sz="1400" dirty="0">
                <a:cs typeface="Mangal" panose="02040503050203030202" pitchFamily="18" charset="0"/>
              </a:rPr>
              <a:t>Increasing value of </a:t>
            </a:r>
            <a:r>
              <a:rPr lang="en-IN" sz="1400" dirty="0" err="1">
                <a:cs typeface="Mangal" panose="02040503050203030202" pitchFamily="18" charset="0"/>
              </a:rPr>
              <a:t>ngram_range</a:t>
            </a:r>
            <a:r>
              <a:rPr lang="en-IN" sz="1400" dirty="0">
                <a:cs typeface="Mangal" panose="02040503050203030202" pitchFamily="18" charset="0"/>
              </a:rPr>
              <a:t> can capture more complex words but will also increase the runtime.</a:t>
            </a:r>
          </a:p>
          <a:p>
            <a:pPr marL="285750" indent="-285750">
              <a:spcAft>
                <a:spcPts val="600"/>
              </a:spcAft>
              <a:buClr>
                <a:schemeClr val="accent1">
                  <a:lumMod val="75000"/>
                </a:schemeClr>
              </a:buClr>
              <a:buSzPct val="145000"/>
              <a:buFont typeface="Arial" panose="020B0604020202020204" pitchFamily="34" charset="0"/>
              <a:buChar char="•"/>
            </a:pPr>
            <a:r>
              <a:rPr lang="en-IN" sz="1400" dirty="0">
                <a:cs typeface="Mangal" panose="02040503050203030202" pitchFamily="18" charset="0"/>
              </a:rPr>
              <a:t>High </a:t>
            </a:r>
            <a:r>
              <a:rPr lang="en-IN" sz="1400" dirty="0" err="1">
                <a:cs typeface="Mangal" panose="02040503050203030202" pitchFamily="18" charset="0"/>
              </a:rPr>
              <a:t>min_dfs</a:t>
            </a:r>
            <a:r>
              <a:rPr lang="en-IN" sz="1400" dirty="0">
                <a:cs typeface="Mangal" panose="02040503050203030202" pitchFamily="18" charset="0"/>
              </a:rPr>
              <a:t> value will result in smaller and a focused matrix.</a:t>
            </a:r>
          </a:p>
          <a:p>
            <a:pPr marL="285750" indent="-285750">
              <a:spcAft>
                <a:spcPts val="600"/>
              </a:spcAft>
              <a:buClr>
                <a:schemeClr val="accent1">
                  <a:lumMod val="75000"/>
                </a:schemeClr>
              </a:buClr>
              <a:buSzPct val="145000"/>
              <a:buFont typeface="Arial" panose="020B0604020202020204" pitchFamily="34" charset="0"/>
              <a:buChar char="•"/>
            </a:pPr>
            <a:r>
              <a:rPr lang="en-IN" sz="1400" dirty="0">
                <a:cs typeface="Mangal" panose="02040503050203030202" pitchFamily="18" charset="0"/>
              </a:rPr>
              <a:t>Comparison between 2 scatterplots for  </a:t>
            </a:r>
            <a:r>
              <a:rPr lang="en-IN" sz="1400" dirty="0" err="1">
                <a:cs typeface="Mangal" panose="02040503050203030202" pitchFamily="18" charset="0"/>
              </a:rPr>
              <a:t>ngram_ranges</a:t>
            </a:r>
            <a:r>
              <a:rPr lang="en-IN" sz="1400" dirty="0">
                <a:cs typeface="Mangal" panose="02040503050203030202" pitchFamily="18" charset="0"/>
              </a:rPr>
              <a:t> &amp; </a:t>
            </a:r>
            <a:r>
              <a:rPr lang="en-IN" sz="1400" dirty="0" err="1">
                <a:cs typeface="Mangal" panose="02040503050203030202" pitchFamily="18" charset="0"/>
              </a:rPr>
              <a:t>min_dfs</a:t>
            </a:r>
            <a:r>
              <a:rPr lang="en-IN" sz="1400" dirty="0">
                <a:cs typeface="Mangal" panose="02040503050203030202" pitchFamily="18" charset="0"/>
              </a:rPr>
              <a:t> hyperparameter is shown below</a:t>
            </a:r>
          </a:p>
        </p:txBody>
      </p:sp>
      <p:pic>
        <p:nvPicPr>
          <p:cNvPr id="1026" name="Picture 2">
            <a:extLst>
              <a:ext uri="{FF2B5EF4-FFF2-40B4-BE49-F238E27FC236}">
                <a16:creationId xmlns:a16="http://schemas.microsoft.com/office/drawing/2014/main" id="{90D0F379-B4AC-CAE6-05FE-3032229DE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488" y="3098461"/>
            <a:ext cx="2217704" cy="1785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9F73DC6-09DC-0A5D-6A0C-C3350BC697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934" y="3080994"/>
            <a:ext cx="2245536" cy="18083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050AB7-F0DB-F02A-FD10-E67591D9B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8840" y="3080993"/>
            <a:ext cx="2257135" cy="18176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C085020-FEB4-3739-5B5B-036D580627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5523" y="5101782"/>
            <a:ext cx="2133842" cy="17184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7E97FBB-8948-953A-0F46-A2D49ABA2E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9365" y="5101782"/>
            <a:ext cx="2149475" cy="173099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5E799CF-609A-F4A0-C0E3-4817C1B1DD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3206" y="5089262"/>
            <a:ext cx="2175315" cy="17518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1C720C-2EFF-82BB-F8CA-06967263E95B}"/>
              </a:ext>
            </a:extLst>
          </p:cNvPr>
          <p:cNvSpPr txBox="1"/>
          <p:nvPr/>
        </p:nvSpPr>
        <p:spPr>
          <a:xfrm>
            <a:off x="8811540" y="3689778"/>
            <a:ext cx="1978427" cy="276999"/>
          </a:xfrm>
          <a:prstGeom prst="rect">
            <a:avLst/>
          </a:prstGeom>
          <a:noFill/>
        </p:spPr>
        <p:txBody>
          <a:bodyPr wrap="none" rtlCol="0">
            <a:spAutoFit/>
          </a:bodyPr>
          <a:lstStyle/>
          <a:p>
            <a:r>
              <a:rPr lang="en-US" sz="1200" b="1" u="sng" dirty="0"/>
              <a:t>Scatterplot for </a:t>
            </a:r>
            <a:r>
              <a:rPr lang="en-US" sz="1200" b="1" u="sng" dirty="0" err="1"/>
              <a:t>ngram</a:t>
            </a:r>
            <a:r>
              <a:rPr lang="en-US" sz="1200" b="1" u="sng" dirty="0"/>
              <a:t> (1, 5)</a:t>
            </a:r>
          </a:p>
        </p:txBody>
      </p:sp>
      <p:sp>
        <p:nvSpPr>
          <p:cNvPr id="8" name="TextBox 7">
            <a:extLst>
              <a:ext uri="{FF2B5EF4-FFF2-40B4-BE49-F238E27FC236}">
                <a16:creationId xmlns:a16="http://schemas.microsoft.com/office/drawing/2014/main" id="{586528DC-D266-CB6D-18FE-67787E56D3B3}"/>
              </a:ext>
            </a:extLst>
          </p:cNvPr>
          <p:cNvSpPr txBox="1"/>
          <p:nvPr/>
        </p:nvSpPr>
        <p:spPr>
          <a:xfrm>
            <a:off x="8811539" y="5683984"/>
            <a:ext cx="2058577" cy="276999"/>
          </a:xfrm>
          <a:prstGeom prst="rect">
            <a:avLst/>
          </a:prstGeom>
          <a:noFill/>
        </p:spPr>
        <p:txBody>
          <a:bodyPr wrap="none" rtlCol="0">
            <a:spAutoFit/>
          </a:bodyPr>
          <a:lstStyle/>
          <a:p>
            <a:r>
              <a:rPr lang="en-US" sz="1200" b="1" u="sng" dirty="0"/>
              <a:t>Scatterplot for </a:t>
            </a:r>
            <a:r>
              <a:rPr lang="en-US" sz="1200" b="1" u="sng" dirty="0" err="1"/>
              <a:t>ngram</a:t>
            </a:r>
            <a:r>
              <a:rPr lang="en-US" sz="1200" b="1" u="sng" dirty="0"/>
              <a:t>  (1, 2)</a:t>
            </a:r>
          </a:p>
        </p:txBody>
      </p:sp>
      <p:pic>
        <p:nvPicPr>
          <p:cNvPr id="10" name="Audio 9">
            <a:hlinkClick r:id="" action="ppaction://media"/>
            <a:extLst>
              <a:ext uri="{FF2B5EF4-FFF2-40B4-BE49-F238E27FC236}">
                <a16:creationId xmlns:a16="http://schemas.microsoft.com/office/drawing/2014/main" id="{DEBB17CE-C3B2-B85A-2880-4F73678B28D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87173797"/>
      </p:ext>
    </p:extLst>
  </p:cSld>
  <p:clrMapOvr>
    <a:masterClrMapping/>
  </p:clrMapOvr>
  <mc:AlternateContent xmlns:mc="http://schemas.openxmlformats.org/markup-compatibility/2006">
    <mc:Choice xmlns:p14="http://schemas.microsoft.com/office/powerpoint/2010/main" Requires="p14">
      <p:transition spd="slow" p14:dur="2000" advTm="68396"/>
    </mc:Choice>
    <mc:Fallback>
      <p:transition spd="slow" advTm="68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0" y="260715"/>
            <a:ext cx="7087741"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spcBef>
                <a:spcPts val="1000"/>
              </a:spcBef>
              <a:spcAft>
                <a:spcPts val="600"/>
              </a:spcAft>
              <a:buClr>
                <a:schemeClr val="accent1">
                  <a:lumMod val="75000"/>
                </a:schemeClr>
              </a:buClr>
              <a:buSzPct val="145000"/>
            </a:pPr>
            <a:r>
              <a:rPr lang="en-IN" sz="3600" dirty="0">
                <a:latin typeface="Calibri" panose="020F0502020204030204" pitchFamily="34" charset="0"/>
                <a:cs typeface="Mangal" panose="02040503050203030202" pitchFamily="18" charset="0"/>
              </a:rPr>
              <a:t>Tuning UMAP hyperparameters</a:t>
            </a:r>
          </a:p>
        </p:txBody>
      </p:sp>
      <p:sp>
        <p:nvSpPr>
          <p:cNvPr id="5" name="TextBox 4">
            <a:extLst>
              <a:ext uri="{FF2B5EF4-FFF2-40B4-BE49-F238E27FC236}">
                <a16:creationId xmlns:a16="http://schemas.microsoft.com/office/drawing/2014/main" id="{90F8558F-FA7B-D863-25AF-708A763B2409}"/>
              </a:ext>
            </a:extLst>
          </p:cNvPr>
          <p:cNvSpPr txBox="1"/>
          <p:nvPr/>
        </p:nvSpPr>
        <p:spPr>
          <a:xfrm>
            <a:off x="1343848" y="949989"/>
            <a:ext cx="9228082" cy="2062103"/>
          </a:xfrm>
          <a:prstGeom prst="rect">
            <a:avLst/>
          </a:prstGeom>
          <a:noFill/>
        </p:spPr>
        <p:txBody>
          <a:bodyPr wrap="square">
            <a:spAutoFit/>
          </a:bodyPr>
          <a:lstStyle/>
          <a:p>
            <a:pPr marL="285750" indent="-285750">
              <a:spcAft>
                <a:spcPts val="600"/>
              </a:spcAft>
              <a:buClr>
                <a:schemeClr val="accent1">
                  <a:lumMod val="75000"/>
                </a:schemeClr>
              </a:buClr>
              <a:buSzPct val="145000"/>
              <a:buFont typeface="Arial" panose="020B0604020202020204" pitchFamily="34" charset="0"/>
              <a:buChar char="•"/>
            </a:pPr>
            <a:r>
              <a:rPr lang="en-IN" sz="1400" dirty="0">
                <a:cs typeface="Mangal" panose="02040503050203030202" pitchFamily="18" charset="0"/>
              </a:rPr>
              <a:t>In this task, we have tuned the matrix using UMAP hyperparameters </a:t>
            </a:r>
            <a:r>
              <a:rPr lang="en-IN" sz="1400" b="1" dirty="0" err="1">
                <a:cs typeface="Mangal" panose="02040503050203030202" pitchFamily="18" charset="0"/>
              </a:rPr>
              <a:t>n_neighbors</a:t>
            </a:r>
            <a:r>
              <a:rPr lang="en-IN" sz="1400" b="1" dirty="0">
                <a:cs typeface="Mangal" panose="02040503050203030202" pitchFamily="18" charset="0"/>
              </a:rPr>
              <a:t> and </a:t>
            </a:r>
            <a:r>
              <a:rPr lang="en-IN" sz="1400" b="1" dirty="0" err="1">
                <a:cs typeface="Mangal" panose="02040503050203030202" pitchFamily="18" charset="0"/>
              </a:rPr>
              <a:t>min_dist</a:t>
            </a:r>
            <a:r>
              <a:rPr lang="en-IN" sz="1400" b="1" dirty="0">
                <a:cs typeface="Mangal" panose="02040503050203030202" pitchFamily="18" charset="0"/>
              </a:rPr>
              <a:t>. </a:t>
            </a:r>
          </a:p>
          <a:p>
            <a:pPr marL="285750" indent="-285750">
              <a:spcAft>
                <a:spcPts val="600"/>
              </a:spcAft>
              <a:buClr>
                <a:schemeClr val="accent1">
                  <a:lumMod val="75000"/>
                </a:schemeClr>
              </a:buClr>
              <a:buSzPct val="145000"/>
              <a:buFont typeface="Arial" panose="020B0604020202020204" pitchFamily="34" charset="0"/>
              <a:buChar char="•"/>
            </a:pPr>
            <a:r>
              <a:rPr lang="en-IN" sz="1400" dirty="0">
                <a:cs typeface="Mangal" panose="02040503050203030202" pitchFamily="18" charset="0"/>
              </a:rPr>
              <a:t>We used the below parameters for </a:t>
            </a:r>
            <a:r>
              <a:rPr lang="en-IN" sz="1400" b="1" dirty="0" err="1">
                <a:cs typeface="Mangal" panose="02040503050203030202" pitchFamily="18" charset="0"/>
              </a:rPr>
              <a:t>n_neighbors</a:t>
            </a:r>
            <a:r>
              <a:rPr lang="en-IN" sz="1400" b="1" dirty="0">
                <a:cs typeface="Mangal" panose="02040503050203030202" pitchFamily="18" charset="0"/>
              </a:rPr>
              <a:t> </a:t>
            </a:r>
            <a:r>
              <a:rPr lang="en-IN" sz="1400" dirty="0">
                <a:cs typeface="Mangal" panose="02040503050203030202" pitchFamily="18" charset="0"/>
              </a:rPr>
              <a:t>and </a:t>
            </a:r>
            <a:r>
              <a:rPr lang="en-IN" sz="1400" b="1" dirty="0" err="1">
                <a:cs typeface="Mangal" panose="02040503050203030202" pitchFamily="18" charset="0"/>
              </a:rPr>
              <a:t>min_dist</a:t>
            </a:r>
            <a:r>
              <a:rPr lang="en-IN" sz="1400" b="1" dirty="0">
                <a:cs typeface="Mangal" panose="02040503050203030202" pitchFamily="18" charset="0"/>
              </a:rPr>
              <a:t>:</a:t>
            </a:r>
            <a:endParaRPr lang="en-IN" sz="1400" dirty="0">
              <a:cs typeface="Mangal" panose="02040503050203030202" pitchFamily="18" charset="0"/>
            </a:endParaRPr>
          </a:p>
          <a:p>
            <a:pPr marL="742950" lvl="1" indent="-285750">
              <a:spcAft>
                <a:spcPts val="600"/>
              </a:spcAft>
              <a:buClr>
                <a:schemeClr val="accent1">
                  <a:lumMod val="75000"/>
                </a:schemeClr>
              </a:buClr>
              <a:buSzPct val="145000"/>
              <a:buFont typeface="Arial" panose="020B0604020202020204" pitchFamily="34" charset="0"/>
              <a:buChar char="•"/>
            </a:pPr>
            <a:r>
              <a:rPr lang="en-IN" sz="1400" b="1" dirty="0" err="1">
                <a:cs typeface="Mangal" panose="02040503050203030202" pitchFamily="18" charset="0"/>
              </a:rPr>
              <a:t>n_neighbors</a:t>
            </a:r>
            <a:r>
              <a:rPr lang="en-IN" sz="1400" b="1" dirty="0">
                <a:cs typeface="Mangal" panose="02040503050203030202" pitchFamily="18" charset="0"/>
              </a:rPr>
              <a:t> - 5 &amp; 10</a:t>
            </a:r>
          </a:p>
          <a:p>
            <a:pPr marL="742950" lvl="1" indent="-285750">
              <a:spcAft>
                <a:spcPts val="600"/>
              </a:spcAft>
              <a:buClr>
                <a:schemeClr val="accent1">
                  <a:lumMod val="75000"/>
                </a:schemeClr>
              </a:buClr>
              <a:buSzPct val="145000"/>
              <a:buFont typeface="Arial" panose="020B0604020202020204" pitchFamily="34" charset="0"/>
              <a:buChar char="•"/>
            </a:pPr>
            <a:r>
              <a:rPr lang="en-IN" sz="1400" b="1" dirty="0" err="1">
                <a:cs typeface="Mangal" panose="02040503050203030202" pitchFamily="18" charset="0"/>
              </a:rPr>
              <a:t>min_dist</a:t>
            </a:r>
            <a:r>
              <a:rPr lang="en-IN" sz="1400" b="1" dirty="0">
                <a:cs typeface="Mangal" panose="02040503050203030202" pitchFamily="18" charset="0"/>
              </a:rPr>
              <a:t> – 0.1 &amp; 0.4</a:t>
            </a:r>
          </a:p>
          <a:p>
            <a:pPr marL="285750" indent="-285750">
              <a:spcAft>
                <a:spcPts val="600"/>
              </a:spcAft>
              <a:buClr>
                <a:schemeClr val="accent1">
                  <a:lumMod val="75000"/>
                </a:schemeClr>
              </a:buClr>
              <a:buSzPct val="145000"/>
              <a:buFont typeface="Arial" panose="020B0604020202020204" pitchFamily="34" charset="0"/>
              <a:buChar char="•"/>
            </a:pPr>
            <a:r>
              <a:rPr lang="en-IN" sz="1400" dirty="0">
                <a:cs typeface="Mangal" panose="02040503050203030202" pitchFamily="18" charset="0"/>
              </a:rPr>
              <a:t>Increasing value of </a:t>
            </a:r>
            <a:r>
              <a:rPr lang="en-IN" sz="1400" b="1" dirty="0" err="1">
                <a:cs typeface="Mangal" panose="02040503050203030202" pitchFamily="18" charset="0"/>
              </a:rPr>
              <a:t>n_neighbors</a:t>
            </a:r>
            <a:r>
              <a:rPr lang="en-IN" sz="1400" b="1" dirty="0">
                <a:cs typeface="Mangal" panose="02040503050203030202" pitchFamily="18" charset="0"/>
              </a:rPr>
              <a:t> </a:t>
            </a:r>
            <a:r>
              <a:rPr lang="en-IN" sz="1400" dirty="0">
                <a:cs typeface="Mangal" panose="02040503050203030202" pitchFamily="18" charset="0"/>
              </a:rPr>
              <a:t> can result in more connected visualization and nearby points are clustered together.</a:t>
            </a:r>
          </a:p>
          <a:p>
            <a:pPr marL="285750" indent="-285750">
              <a:spcAft>
                <a:spcPts val="600"/>
              </a:spcAft>
              <a:buClr>
                <a:schemeClr val="accent1">
                  <a:lumMod val="75000"/>
                </a:schemeClr>
              </a:buClr>
              <a:buSzPct val="145000"/>
              <a:buFont typeface="Arial" panose="020B0604020202020204" pitchFamily="34" charset="0"/>
              <a:buChar char="•"/>
            </a:pPr>
            <a:r>
              <a:rPr lang="en-IN" sz="1400" b="1" dirty="0" err="1">
                <a:cs typeface="Mangal" panose="02040503050203030202" pitchFamily="18" charset="0"/>
              </a:rPr>
              <a:t>min_dist</a:t>
            </a:r>
            <a:r>
              <a:rPr lang="en-IN" sz="1400" b="1" dirty="0">
                <a:cs typeface="Mangal" panose="02040503050203030202" pitchFamily="18" charset="0"/>
              </a:rPr>
              <a:t> </a:t>
            </a:r>
            <a:r>
              <a:rPr lang="en-IN" sz="1400" dirty="0">
                <a:cs typeface="Mangal" panose="02040503050203030202" pitchFamily="18" charset="0"/>
              </a:rPr>
              <a:t>determines the distance between points. Setting </a:t>
            </a:r>
            <a:r>
              <a:rPr lang="en-IN" sz="1400" dirty="0" err="1">
                <a:cs typeface="Mangal" panose="02040503050203030202" pitchFamily="18" charset="0"/>
              </a:rPr>
              <a:t>min_dist</a:t>
            </a:r>
            <a:r>
              <a:rPr lang="en-IN" sz="1400" dirty="0">
                <a:cs typeface="Mangal" panose="02040503050203030202" pitchFamily="18" charset="0"/>
              </a:rPr>
              <a:t> low can result in overfitting.</a:t>
            </a:r>
            <a:endParaRPr lang="en-IN" sz="1400" b="1" dirty="0">
              <a:cs typeface="Mangal" panose="02040503050203030202" pitchFamily="18" charset="0"/>
            </a:endParaRPr>
          </a:p>
          <a:p>
            <a:pPr marL="285750" indent="-285750">
              <a:spcAft>
                <a:spcPts val="600"/>
              </a:spcAft>
              <a:buClr>
                <a:schemeClr val="accent1">
                  <a:lumMod val="75000"/>
                </a:schemeClr>
              </a:buClr>
              <a:buSzPct val="145000"/>
              <a:buFont typeface="Arial" panose="020B0604020202020204" pitchFamily="34" charset="0"/>
              <a:buChar char="•"/>
            </a:pPr>
            <a:r>
              <a:rPr lang="en-IN" sz="1400" dirty="0">
                <a:cs typeface="Mangal" panose="02040503050203030202" pitchFamily="18" charset="0"/>
              </a:rPr>
              <a:t>Comparing scatterplots for  </a:t>
            </a:r>
            <a:r>
              <a:rPr lang="en-IN" sz="1400" dirty="0" err="1">
                <a:cs typeface="Mangal" panose="02040503050203030202" pitchFamily="18" charset="0"/>
              </a:rPr>
              <a:t>n_neighbour</a:t>
            </a:r>
            <a:r>
              <a:rPr lang="en-IN" sz="1400" dirty="0">
                <a:cs typeface="Mangal" panose="02040503050203030202" pitchFamily="18" charset="0"/>
              </a:rPr>
              <a:t> and </a:t>
            </a:r>
            <a:r>
              <a:rPr lang="en-IN" sz="1400" dirty="0" err="1">
                <a:cs typeface="Mangal" panose="02040503050203030202" pitchFamily="18" charset="0"/>
              </a:rPr>
              <a:t>min_dist</a:t>
            </a:r>
            <a:r>
              <a:rPr lang="en-IN" sz="1400" dirty="0">
                <a:cs typeface="Mangal" panose="02040503050203030202" pitchFamily="18" charset="0"/>
              </a:rPr>
              <a:t> as shown below:</a:t>
            </a:r>
          </a:p>
        </p:txBody>
      </p:sp>
      <p:pic>
        <p:nvPicPr>
          <p:cNvPr id="3074" name="Picture 2">
            <a:extLst>
              <a:ext uri="{FF2B5EF4-FFF2-40B4-BE49-F238E27FC236}">
                <a16:creationId xmlns:a16="http://schemas.microsoft.com/office/drawing/2014/main" id="{6128DD3F-FEA7-841E-CD38-AB9DFD071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541" y="3429000"/>
            <a:ext cx="3766756" cy="28152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BE33D8-4F00-1AA3-A138-764F0B539462}"/>
              </a:ext>
            </a:extLst>
          </p:cNvPr>
          <p:cNvSpPr txBox="1"/>
          <p:nvPr/>
        </p:nvSpPr>
        <p:spPr>
          <a:xfrm>
            <a:off x="2158793" y="6320286"/>
            <a:ext cx="3198311" cy="276999"/>
          </a:xfrm>
          <a:prstGeom prst="rect">
            <a:avLst/>
          </a:prstGeom>
          <a:noFill/>
        </p:spPr>
        <p:txBody>
          <a:bodyPr wrap="none" rtlCol="0">
            <a:spAutoFit/>
          </a:bodyPr>
          <a:lstStyle/>
          <a:p>
            <a:r>
              <a:rPr lang="en-US" sz="1200" b="1" u="sng" dirty="0"/>
              <a:t>Scatterplot for </a:t>
            </a:r>
            <a:r>
              <a:rPr lang="en-US" sz="1200" b="1" u="sng" dirty="0" err="1"/>
              <a:t>n_neighbors</a:t>
            </a:r>
            <a:r>
              <a:rPr lang="en-US" sz="1200" b="1" u="sng" dirty="0"/>
              <a:t>=5 &amp; </a:t>
            </a:r>
            <a:r>
              <a:rPr lang="en-US" sz="1200" b="1" u="sng" dirty="0" err="1"/>
              <a:t>min_dist</a:t>
            </a:r>
            <a:r>
              <a:rPr lang="en-US" sz="1200" b="1" u="sng" dirty="0"/>
              <a:t>=0.1</a:t>
            </a:r>
          </a:p>
        </p:txBody>
      </p:sp>
      <p:pic>
        <p:nvPicPr>
          <p:cNvPr id="3076" name="Picture 4">
            <a:extLst>
              <a:ext uri="{FF2B5EF4-FFF2-40B4-BE49-F238E27FC236}">
                <a16:creationId xmlns:a16="http://schemas.microsoft.com/office/drawing/2014/main" id="{7F3BEE29-9C76-0F2D-3C3C-ADAF8349E4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999" y="3423319"/>
            <a:ext cx="3711111" cy="28375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C8D744-D172-EF57-E377-CFF9A07E5C3B}"/>
              </a:ext>
            </a:extLst>
          </p:cNvPr>
          <p:cNvSpPr txBox="1"/>
          <p:nvPr/>
        </p:nvSpPr>
        <p:spPr>
          <a:xfrm>
            <a:off x="6350821" y="6318124"/>
            <a:ext cx="3283271" cy="276999"/>
          </a:xfrm>
          <a:prstGeom prst="rect">
            <a:avLst/>
          </a:prstGeom>
          <a:noFill/>
        </p:spPr>
        <p:txBody>
          <a:bodyPr wrap="none" rtlCol="0">
            <a:spAutoFit/>
          </a:bodyPr>
          <a:lstStyle/>
          <a:p>
            <a:r>
              <a:rPr lang="en-US" sz="1200" b="1" u="sng" dirty="0"/>
              <a:t>Scatterplot for </a:t>
            </a:r>
            <a:r>
              <a:rPr lang="en-US" sz="1200" b="1" u="sng" dirty="0" err="1"/>
              <a:t>n_neighbors</a:t>
            </a:r>
            <a:r>
              <a:rPr lang="en-US" sz="1200" b="1" u="sng" dirty="0"/>
              <a:t>=10 &amp; </a:t>
            </a:r>
            <a:r>
              <a:rPr lang="en-US" sz="1200" b="1" u="sng" dirty="0" err="1"/>
              <a:t>min_dist</a:t>
            </a:r>
            <a:r>
              <a:rPr lang="en-US" sz="1200" b="1" u="sng" dirty="0"/>
              <a:t>=0.4</a:t>
            </a:r>
          </a:p>
        </p:txBody>
      </p:sp>
      <p:pic>
        <p:nvPicPr>
          <p:cNvPr id="8" name="Audio 7">
            <a:hlinkClick r:id="" action="ppaction://media"/>
            <a:extLst>
              <a:ext uri="{FF2B5EF4-FFF2-40B4-BE49-F238E27FC236}">
                <a16:creationId xmlns:a16="http://schemas.microsoft.com/office/drawing/2014/main" id="{05557453-5CAD-AB96-77E2-4AFE320412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48336347"/>
      </p:ext>
    </p:extLst>
  </p:cSld>
  <p:clrMapOvr>
    <a:masterClrMapping/>
  </p:clrMapOvr>
  <mc:AlternateContent xmlns:mc="http://schemas.openxmlformats.org/markup-compatibility/2006">
    <mc:Choice xmlns:p14="http://schemas.microsoft.com/office/powerpoint/2010/main" Requires="p14">
      <p:transition spd="slow" p14:dur="2000" advTm="84480"/>
    </mc:Choice>
    <mc:Fallback>
      <p:transition spd="slow" advTm="84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9BE4D1-18DC-4E21-83EE-5E273A6D1012}"/>
              </a:ext>
            </a:extLst>
          </p:cNvPr>
          <p:cNvSpPr>
            <a:spLocks noGrp="1"/>
          </p:cNvSpPr>
          <p:nvPr>
            <p:ph idx="1"/>
          </p:nvPr>
        </p:nvSpPr>
        <p:spPr>
          <a:xfrm>
            <a:off x="1341539" y="1750124"/>
            <a:ext cx="8390289" cy="1678876"/>
          </a:xfrm>
        </p:spPr>
        <p:txBody>
          <a:bodyPr>
            <a:normAutofit fontScale="85000" lnSpcReduction="20000"/>
          </a:bodyPr>
          <a:lstStyle/>
          <a:p>
            <a:pPr marL="342900" lvl="0" indent="-342900" algn="just">
              <a:lnSpc>
                <a:spcPct val="115000"/>
              </a:lnSpc>
              <a:spcBef>
                <a:spcPts val="1000"/>
              </a:spcBef>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Yes, based on the visualization of the TF-IDF matrix using UMAP, we can identify 2 clusters of reviews based on positive (blue) and negative (orange) sentiments of the customers. </a:t>
            </a:r>
          </a:p>
          <a:p>
            <a:pPr marL="342900" lvl="0" indent="-342900" algn="just">
              <a:lnSpc>
                <a:spcPct val="115000"/>
              </a:lnSpc>
              <a:spcBef>
                <a:spcPts val="1000"/>
              </a:spcBef>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The negative reviews (orange) are clustered to the left of scatterplot whereas positive reviews (blue) are to the right of the scatterplot.</a:t>
            </a:r>
          </a:p>
          <a:p>
            <a:pPr marL="342900" lvl="0" indent="-342900" algn="just">
              <a:lnSpc>
                <a:spcPct val="115000"/>
              </a:lnSpc>
              <a:spcBef>
                <a:spcPts val="1000"/>
              </a:spcBef>
              <a:buFont typeface="Symbol" panose="05050102010706020507" pitchFamily="18" charset="2"/>
              <a:buChar char=""/>
            </a:pPr>
            <a:r>
              <a:rPr lang="en-IN" sz="1800" dirty="0">
                <a:latin typeface="Times New Roman" panose="02020603050405020304" pitchFamily="18" charset="0"/>
                <a:ea typeface="Times New Roman" panose="02020603050405020304" pitchFamily="18" charset="0"/>
                <a:cs typeface="Mangal" panose="02040503050203030202" pitchFamily="18" charset="0"/>
              </a:rPr>
              <a:t>No clear visible sub-clusters were identified from the generated scatterplot.</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p:txBody>
      </p:sp>
      <p:sp>
        <p:nvSpPr>
          <p:cNvPr id="9" name="Arrow: Pentagon 8">
            <a:extLst>
              <a:ext uri="{FF2B5EF4-FFF2-40B4-BE49-F238E27FC236}">
                <a16:creationId xmlns:a16="http://schemas.microsoft.com/office/drawing/2014/main" id="{A14EA811-10C5-4F62-BAD0-DD1BE8D6C0EF}"/>
              </a:ext>
            </a:extLst>
          </p:cNvPr>
          <p:cNvSpPr/>
          <p:nvPr/>
        </p:nvSpPr>
        <p:spPr>
          <a:xfrm>
            <a:off x="17251" y="512466"/>
            <a:ext cx="8254389"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spcBef>
                <a:spcPts val="1000"/>
              </a:spcBef>
              <a:spcAft>
                <a:spcPts val="600"/>
              </a:spcAft>
              <a:buClr>
                <a:schemeClr val="accent1">
                  <a:lumMod val="75000"/>
                </a:schemeClr>
              </a:buClr>
              <a:buSzPct val="145000"/>
            </a:pPr>
            <a:r>
              <a:rPr lang="en-IN" sz="3600" dirty="0">
                <a:latin typeface="Calibri" panose="020F0502020204030204" pitchFamily="34" charset="0"/>
                <a:cs typeface="Mangal" panose="02040503050203030202" pitchFamily="18" charset="0"/>
              </a:rPr>
              <a:t>Identifying clusters/subclusters</a:t>
            </a:r>
          </a:p>
        </p:txBody>
      </p:sp>
      <p:pic>
        <p:nvPicPr>
          <p:cNvPr id="5" name="Audio 4">
            <a:hlinkClick r:id="" action="ppaction://media"/>
            <a:extLst>
              <a:ext uri="{FF2B5EF4-FFF2-40B4-BE49-F238E27FC236}">
                <a16:creationId xmlns:a16="http://schemas.microsoft.com/office/drawing/2014/main" id="{71BFC7A5-EFA6-AC15-858B-43905A205E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07137176"/>
      </p:ext>
    </p:extLst>
  </p:cSld>
  <p:clrMapOvr>
    <a:masterClrMapping/>
  </p:clrMapOvr>
  <mc:AlternateContent xmlns:mc="http://schemas.openxmlformats.org/markup-compatibility/2006">
    <mc:Choice xmlns:p14="http://schemas.microsoft.com/office/powerpoint/2010/main" Requires="p14">
      <p:transition spd="slow" p14:dur="2000" advTm="31936"/>
    </mc:Choice>
    <mc:Fallback>
      <p:transition spd="slow" advTm="31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BA2D1284-41FA-C4ED-D379-4D5F541D52E1}"/>
              </a:ext>
            </a:extLst>
          </p:cNvPr>
          <p:cNvSpPr/>
          <p:nvPr/>
        </p:nvSpPr>
        <p:spPr>
          <a:xfrm>
            <a:off x="17251" y="279201"/>
            <a:ext cx="6078749"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Contributions</a:t>
            </a:r>
            <a:endParaRPr lang="en-IN" sz="3600" dirty="0"/>
          </a:p>
        </p:txBody>
      </p:sp>
      <p:sp>
        <p:nvSpPr>
          <p:cNvPr id="8" name="TextBox 7">
            <a:extLst>
              <a:ext uri="{FF2B5EF4-FFF2-40B4-BE49-F238E27FC236}">
                <a16:creationId xmlns:a16="http://schemas.microsoft.com/office/drawing/2014/main" id="{D94E2CC0-A8CB-21C7-E78A-DBF2C30AEE9E}"/>
              </a:ext>
            </a:extLst>
          </p:cNvPr>
          <p:cNvSpPr txBox="1"/>
          <p:nvPr/>
        </p:nvSpPr>
        <p:spPr>
          <a:xfrm>
            <a:off x="1412033" y="1045029"/>
            <a:ext cx="9367933" cy="5016758"/>
          </a:xfrm>
          <a:prstGeom prst="rect">
            <a:avLst/>
          </a:prstGeom>
          <a:noFill/>
        </p:spPr>
        <p:txBody>
          <a:bodyPr wrap="square" rtlCol="0">
            <a:spAutoFit/>
          </a:bodyPr>
          <a:lstStyle/>
          <a:p>
            <a:r>
              <a:rPr lang="en-IN" sz="1600" b="1" u="sng" dirty="0"/>
              <a:t>Question One </a:t>
            </a:r>
            <a:r>
              <a:rPr lang="en-IN" sz="1600" b="1" dirty="0"/>
              <a:t>:</a:t>
            </a:r>
          </a:p>
          <a:p>
            <a:r>
              <a:rPr lang="en-IN" sz="1600" b="1" dirty="0"/>
              <a:t>Data Understanding </a:t>
            </a:r>
            <a:r>
              <a:rPr lang="en-IN" sz="1600" dirty="0"/>
              <a:t>: Aniket worked on understanding the variables of the municipalities dataset and the same was explained to the group members.</a:t>
            </a:r>
          </a:p>
          <a:p>
            <a:r>
              <a:rPr lang="en-IN" sz="1600" b="1" dirty="0"/>
              <a:t>Tableau visualization </a:t>
            </a:r>
            <a:r>
              <a:rPr lang="en-IN" sz="1600" dirty="0"/>
              <a:t>: Aniket and Vaibhav worked on creating multiple tableau visualizations for municipalities dataset which depicts important insights about the dataset (Waste Management).</a:t>
            </a:r>
          </a:p>
          <a:p>
            <a:r>
              <a:rPr lang="en-IN" sz="1600" b="1" dirty="0"/>
              <a:t>PCA</a:t>
            </a:r>
            <a:r>
              <a:rPr lang="en-IN" sz="1600" dirty="0"/>
              <a:t> : Aniket worked on creating the PCA representation for cluster identification of municipalities dataset.</a:t>
            </a:r>
          </a:p>
          <a:p>
            <a:r>
              <a:rPr lang="en-IN" sz="1600" b="1" dirty="0"/>
              <a:t>UMAP</a:t>
            </a:r>
            <a:r>
              <a:rPr lang="en-IN" sz="1600" dirty="0"/>
              <a:t> : Prathamesh worked on creating UMAP representations for cluster identification of municipalities dataset.</a:t>
            </a:r>
          </a:p>
          <a:p>
            <a:r>
              <a:rPr lang="en-IN" sz="1600" b="1" dirty="0"/>
              <a:t>Bug Fixes </a:t>
            </a:r>
            <a:r>
              <a:rPr lang="en-IN" sz="1600" dirty="0"/>
              <a:t>: Prathamesh and Vaibhav worked on fixing issues with tableau visualizations and errors which occurred in python code.</a:t>
            </a:r>
          </a:p>
          <a:p>
            <a:endParaRPr lang="en-IN" sz="1600" dirty="0"/>
          </a:p>
          <a:p>
            <a:r>
              <a:rPr lang="en-IN" sz="1600" b="1" u="sng" dirty="0"/>
              <a:t>Question Two</a:t>
            </a:r>
            <a:r>
              <a:rPr lang="en-IN" sz="1600" dirty="0"/>
              <a:t> :</a:t>
            </a:r>
          </a:p>
          <a:p>
            <a:r>
              <a:rPr lang="en-IN" sz="1600" b="1" dirty="0"/>
              <a:t>TF-IDF</a:t>
            </a:r>
            <a:r>
              <a:rPr lang="en-IN" sz="1600" dirty="0"/>
              <a:t> : Prathamesh worked on tuning the metrics with TF-IDF parameter like </a:t>
            </a:r>
            <a:r>
              <a:rPr lang="en-IN" sz="1600" dirty="0" err="1"/>
              <a:t>ngram_range</a:t>
            </a:r>
            <a:r>
              <a:rPr lang="en-IN" sz="1600" dirty="0"/>
              <a:t> and </a:t>
            </a:r>
            <a:r>
              <a:rPr lang="en-IN" sz="1600" dirty="0" err="1"/>
              <a:t>min_df</a:t>
            </a:r>
            <a:r>
              <a:rPr lang="en-IN" sz="1600" dirty="0"/>
              <a:t>.</a:t>
            </a:r>
          </a:p>
          <a:p>
            <a:r>
              <a:rPr lang="en-IN" sz="1600" b="1" dirty="0"/>
              <a:t>UMAP</a:t>
            </a:r>
            <a:r>
              <a:rPr lang="en-IN" sz="1600" dirty="0"/>
              <a:t> : Vaibhav worked on creating UMAP representations for cluster identification of municipalities dataset and also tuned parameters like </a:t>
            </a:r>
            <a:r>
              <a:rPr lang="en-IN" sz="1600" dirty="0" err="1"/>
              <a:t>n_neighbors</a:t>
            </a:r>
            <a:r>
              <a:rPr lang="en-IN" sz="1600" dirty="0"/>
              <a:t> and </a:t>
            </a:r>
            <a:r>
              <a:rPr lang="en-IN" sz="1600" dirty="0" err="1"/>
              <a:t>min_dist</a:t>
            </a:r>
            <a:r>
              <a:rPr lang="en-IN" sz="1600" dirty="0"/>
              <a:t> for retrieving different insights.</a:t>
            </a:r>
          </a:p>
          <a:p>
            <a:r>
              <a:rPr lang="en-IN" sz="1600" b="1" dirty="0"/>
              <a:t>Bug Fixes </a:t>
            </a:r>
            <a:r>
              <a:rPr lang="en-IN" sz="1600" dirty="0"/>
              <a:t>: Aniket worked on fixing errors which occurred in python code.</a:t>
            </a:r>
          </a:p>
          <a:p>
            <a:endParaRPr lang="en-IN" sz="1600" dirty="0"/>
          </a:p>
          <a:p>
            <a:r>
              <a:rPr lang="en-IN" sz="1600" dirty="0"/>
              <a:t>Earphones dataset generation for question two reviews.csv was done by all group members since it produced many duplicate records so had to remove duplicates and create new.</a:t>
            </a:r>
          </a:p>
          <a:p>
            <a:endParaRPr lang="en-IN" sz="1600" dirty="0"/>
          </a:p>
        </p:txBody>
      </p:sp>
      <p:pic>
        <p:nvPicPr>
          <p:cNvPr id="2" name="Audio 1">
            <a:hlinkClick r:id="" action="ppaction://media"/>
            <a:extLst>
              <a:ext uri="{FF2B5EF4-FFF2-40B4-BE49-F238E27FC236}">
                <a16:creationId xmlns:a16="http://schemas.microsoft.com/office/drawing/2014/main" id="{80FF3C56-832D-AACB-8C1A-A170D84C00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0395200"/>
      </p:ext>
    </p:extLst>
  </p:cSld>
  <p:clrMapOvr>
    <a:masterClrMapping/>
  </p:clrMapOvr>
  <mc:AlternateContent xmlns:mc="http://schemas.openxmlformats.org/markup-compatibility/2006">
    <mc:Choice xmlns:p14="http://schemas.microsoft.com/office/powerpoint/2010/main" Requires="p14">
      <p:transition spd="slow" p14:dur="2000" advTm="2378"/>
    </mc:Choice>
    <mc:Fallback>
      <p:transition spd="slow" advTm="2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B38A4E0-2FE3-4C46-BC95-0F12EAF73F8F}"/>
              </a:ext>
            </a:extLst>
          </p:cNvPr>
          <p:cNvSpPr txBox="1"/>
          <p:nvPr/>
        </p:nvSpPr>
        <p:spPr>
          <a:xfrm>
            <a:off x="3048000" y="3105835"/>
            <a:ext cx="6096000" cy="1446550"/>
          </a:xfrm>
          <a:prstGeom prst="rect">
            <a:avLst/>
          </a:prstGeom>
          <a:noFill/>
        </p:spPr>
        <p:txBody>
          <a:bodyPr wrap="square">
            <a:spAutoFit/>
          </a:bodyPr>
          <a:lstStyle/>
          <a:p>
            <a:pPr marL="0" indent="0" algn="ctr">
              <a:buNone/>
            </a:pPr>
            <a:endParaRPr lang="en-US" sz="4400" b="1" dirty="0"/>
          </a:p>
          <a:p>
            <a:pPr marL="0" indent="0" algn="ctr">
              <a:buNone/>
            </a:pPr>
            <a:r>
              <a:rPr lang="en-US" sz="4400" b="1" dirty="0"/>
              <a:t>Thank You!</a:t>
            </a:r>
          </a:p>
        </p:txBody>
      </p:sp>
    </p:spTree>
    <p:extLst>
      <p:ext uri="{BB962C8B-B14F-4D97-AF65-F5344CB8AC3E}">
        <p14:creationId xmlns:p14="http://schemas.microsoft.com/office/powerpoint/2010/main" val="31858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17252" y="512466"/>
            <a:ext cx="4152814"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Agenda : Task 1</a:t>
            </a:r>
            <a:endParaRPr lang="en-IN" sz="3600" dirty="0"/>
          </a:p>
        </p:txBody>
      </p:sp>
      <p:sp>
        <p:nvSpPr>
          <p:cNvPr id="5" name="TextBox 4">
            <a:extLst>
              <a:ext uri="{FF2B5EF4-FFF2-40B4-BE49-F238E27FC236}">
                <a16:creationId xmlns:a16="http://schemas.microsoft.com/office/drawing/2014/main" id="{90F8558F-FA7B-D863-25AF-708A763B2409}"/>
              </a:ext>
            </a:extLst>
          </p:cNvPr>
          <p:cNvSpPr txBox="1"/>
          <p:nvPr/>
        </p:nvSpPr>
        <p:spPr>
          <a:xfrm>
            <a:off x="1670179" y="1330274"/>
            <a:ext cx="9927771" cy="3985706"/>
          </a:xfrm>
          <a:prstGeom prst="rect">
            <a:avLst/>
          </a:prstGeom>
          <a:noFill/>
        </p:spPr>
        <p:txBody>
          <a:bodyPr wrap="square">
            <a:spAutoFit/>
          </a:bodyPr>
          <a:lstStyle/>
          <a:p>
            <a:pPr marL="342900"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IN" sz="1400" dirty="0">
                <a:latin typeface="Calibri" panose="020F0502020204030204" pitchFamily="34" charset="0"/>
                <a:cs typeface="Mangal" panose="02040503050203030202" pitchFamily="18" charset="0"/>
              </a:rPr>
              <a:t>Question 1</a:t>
            </a:r>
          </a:p>
          <a:p>
            <a:pPr marL="800100" lvl="1"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IN" sz="1400" dirty="0">
                <a:latin typeface="Calibri" panose="020F0502020204030204" pitchFamily="34" charset="0"/>
                <a:cs typeface="Mangal" panose="02040503050203030202" pitchFamily="18" charset="0"/>
              </a:rPr>
              <a:t>Tableau Visualizations</a:t>
            </a:r>
          </a:p>
          <a:p>
            <a:pPr marL="1257300" lvl="2"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IN" sz="1400" dirty="0">
                <a:latin typeface="Calibri" panose="020F0502020204030204" pitchFamily="34" charset="0"/>
                <a:cs typeface="Mangal" panose="02040503050203030202" pitchFamily="18" charset="0"/>
              </a:rPr>
              <a:t>Waste management vs Geographical region</a:t>
            </a:r>
          </a:p>
          <a:p>
            <a:pPr marL="1257300" lvl="2"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IN" sz="1400" dirty="0"/>
              <a:t>Waste management vs Population vs Urbanization index</a:t>
            </a:r>
          </a:p>
          <a:p>
            <a:pPr marL="1257300" lvl="2"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IN" sz="1400" dirty="0"/>
              <a:t>Waste management vs Population density </a:t>
            </a:r>
          </a:p>
          <a:p>
            <a:pPr marL="1257300" lvl="2"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IN" sz="1400" dirty="0"/>
              <a:t>Waste management vs Waste per km2</a:t>
            </a:r>
          </a:p>
          <a:p>
            <a:pPr marL="1257300" lvl="2"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US" sz="1400" dirty="0"/>
              <a:t>Average percentage of Plastic </a:t>
            </a:r>
            <a:r>
              <a:rPr lang="en-IN" sz="1400" dirty="0"/>
              <a:t>vs Metal vs Paper and Glass in waste management </a:t>
            </a:r>
          </a:p>
          <a:p>
            <a:pPr marL="1257300" lvl="2"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US" sz="1400" dirty="0"/>
              <a:t>Municipal solid waste that is sorted vs Municipal solid waste that is unsorted </a:t>
            </a:r>
            <a:r>
              <a:rPr lang="en-IN" sz="1400" dirty="0"/>
              <a:t>in waste management44</a:t>
            </a:r>
          </a:p>
          <a:p>
            <a:pPr marL="1257300" lvl="2"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IN" sz="1400" dirty="0"/>
              <a:t>Waste management cost per capita vs Total Municipal solid waste (kg) vs </a:t>
            </a:r>
            <a:r>
              <a:rPr lang="en-US" sz="1400" dirty="0"/>
              <a:t>Km of roads within the municipality</a:t>
            </a:r>
            <a:endParaRPr lang="en-IN" sz="1400" dirty="0">
              <a:latin typeface="Calibri" panose="020F0502020204030204" pitchFamily="34" charset="0"/>
              <a:cs typeface="Mangal" panose="02040503050203030202" pitchFamily="18" charset="0"/>
            </a:endParaRPr>
          </a:p>
          <a:p>
            <a:pPr marL="800100" lvl="1" indent="-342900" algn="just">
              <a:lnSpc>
                <a:spcPct val="95000"/>
              </a:lnSpc>
              <a:spcBef>
                <a:spcPts val="1000"/>
              </a:spcBef>
              <a:spcAft>
                <a:spcPts val="600"/>
              </a:spcAft>
              <a:buClr>
                <a:schemeClr val="accent1">
                  <a:lumMod val="75000"/>
                </a:schemeClr>
              </a:buClr>
              <a:buSzPct val="145000"/>
              <a:buFont typeface="Symbol" panose="05050102010706020507" pitchFamily="18" charset="2"/>
              <a:buChar char=""/>
            </a:pPr>
            <a:r>
              <a:rPr lang="en-IN" sz="1400" dirty="0">
                <a:latin typeface="Calibri" panose="020F0502020204030204" pitchFamily="34" charset="0"/>
                <a:cs typeface="Mangal" panose="02040503050203030202" pitchFamily="18" charset="0"/>
              </a:rPr>
              <a:t>Matrix</a:t>
            </a:r>
            <a:r>
              <a:rPr lang="en-US" sz="1400" dirty="0">
                <a:latin typeface="Calibri" panose="020F0502020204030204" pitchFamily="34" charset="0"/>
                <a:cs typeface="Mangal" panose="02040503050203030202" pitchFamily="18" charset="0"/>
              </a:rPr>
              <a:t> Visualization : PCA vs UMAP</a:t>
            </a:r>
            <a:endParaRPr lang="en-IN" sz="1400" dirty="0">
              <a:latin typeface="Calibri" panose="020F0502020204030204" pitchFamily="34" charset="0"/>
              <a:cs typeface="Mangal" panose="02040503050203030202" pitchFamily="18" charset="0"/>
            </a:endParaRPr>
          </a:p>
        </p:txBody>
      </p:sp>
      <p:pic>
        <p:nvPicPr>
          <p:cNvPr id="9" name="Audio 8">
            <a:hlinkClick r:id="" action="ppaction://media"/>
            <a:extLst>
              <a:ext uri="{FF2B5EF4-FFF2-40B4-BE49-F238E27FC236}">
                <a16:creationId xmlns:a16="http://schemas.microsoft.com/office/drawing/2014/main" id="{7B56D66A-A8CF-09AC-49D3-E1DE26CAF7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52891961"/>
      </p:ext>
    </p:extLst>
  </p:cSld>
  <p:clrMapOvr>
    <a:masterClrMapping/>
  </p:clrMapOvr>
  <mc:AlternateContent xmlns:mc="http://schemas.openxmlformats.org/markup-compatibility/2006">
    <mc:Choice xmlns:p14="http://schemas.microsoft.com/office/powerpoint/2010/main" Requires="p14">
      <p:transition spd="slow" p14:dur="2000" advTm="18453"/>
    </mc:Choice>
    <mc:Fallback>
      <p:transition spd="slow" advTm="18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17252" y="512466"/>
            <a:ext cx="4321483"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latin typeface="Calibri" panose="020F0502020204030204" pitchFamily="34" charset="0"/>
                <a:cs typeface="Mangal" panose="02040503050203030202" pitchFamily="18" charset="0"/>
              </a:rPr>
              <a:t>TC vs Geo</a:t>
            </a:r>
            <a:endParaRPr lang="en-IN" sz="3600" dirty="0"/>
          </a:p>
        </p:txBody>
      </p:sp>
      <p:pic>
        <p:nvPicPr>
          <p:cNvPr id="4" name="Picture 3">
            <a:extLst>
              <a:ext uri="{FF2B5EF4-FFF2-40B4-BE49-F238E27FC236}">
                <a16:creationId xmlns:a16="http://schemas.microsoft.com/office/drawing/2014/main" id="{1E81967E-9F14-CDA4-92E2-F1FAA6BF65A7}"/>
              </a:ext>
            </a:extLst>
          </p:cNvPr>
          <p:cNvPicPr>
            <a:picLocks noChangeAspect="1"/>
          </p:cNvPicPr>
          <p:nvPr/>
        </p:nvPicPr>
        <p:blipFill>
          <a:blip r:embed="rId4"/>
          <a:stretch>
            <a:fillRect/>
          </a:stretch>
        </p:blipFill>
        <p:spPr>
          <a:xfrm>
            <a:off x="2705877" y="2363918"/>
            <a:ext cx="8192278" cy="4326131"/>
          </a:xfrm>
          <a:prstGeom prst="rect">
            <a:avLst/>
          </a:prstGeom>
        </p:spPr>
      </p:pic>
      <p:sp>
        <p:nvSpPr>
          <p:cNvPr id="7" name="TextBox 6">
            <a:extLst>
              <a:ext uri="{FF2B5EF4-FFF2-40B4-BE49-F238E27FC236}">
                <a16:creationId xmlns:a16="http://schemas.microsoft.com/office/drawing/2014/main" id="{ECAD8A91-0966-F553-3B76-92DACE58A95D}"/>
              </a:ext>
            </a:extLst>
          </p:cNvPr>
          <p:cNvSpPr txBox="1"/>
          <p:nvPr/>
        </p:nvSpPr>
        <p:spPr>
          <a:xfrm>
            <a:off x="1446247" y="1200255"/>
            <a:ext cx="8602824" cy="369332"/>
          </a:xfrm>
          <a:prstGeom prst="rect">
            <a:avLst/>
          </a:prstGeom>
          <a:noFill/>
        </p:spPr>
        <p:txBody>
          <a:bodyPr wrap="square" rtlCol="0">
            <a:spAutoFit/>
          </a:bodyPr>
          <a:lstStyle/>
          <a:p>
            <a:r>
              <a:rPr lang="en-IN" sz="1800" dirty="0">
                <a:latin typeface="Calibri" panose="020F0502020204030204" pitchFamily="34" charset="0"/>
                <a:cs typeface="Mangal" panose="02040503050203030202" pitchFamily="18" charset="0"/>
              </a:rPr>
              <a:t>Waste management vs Geographical region</a:t>
            </a:r>
          </a:p>
        </p:txBody>
      </p:sp>
      <p:sp>
        <p:nvSpPr>
          <p:cNvPr id="8" name="TextBox 7">
            <a:extLst>
              <a:ext uri="{FF2B5EF4-FFF2-40B4-BE49-F238E27FC236}">
                <a16:creationId xmlns:a16="http://schemas.microsoft.com/office/drawing/2014/main" id="{5A11D2D7-AB81-8F9F-2DA7-7961E1C47078}"/>
              </a:ext>
            </a:extLst>
          </p:cNvPr>
          <p:cNvSpPr txBox="1"/>
          <p:nvPr/>
        </p:nvSpPr>
        <p:spPr>
          <a:xfrm>
            <a:off x="1446247" y="1595730"/>
            <a:ext cx="9579105" cy="646331"/>
          </a:xfrm>
          <a:prstGeom prst="rect">
            <a:avLst/>
          </a:prstGeom>
          <a:noFill/>
        </p:spPr>
        <p:txBody>
          <a:bodyPr wrap="square" rtlCol="0">
            <a:spAutoFit/>
          </a:bodyPr>
          <a:lstStyle/>
          <a:p>
            <a:r>
              <a:rPr lang="en-IN" dirty="0"/>
              <a:t>Describes the waste management cost per capita of each geographical region - Graph shows that the waste management cost is highest for north region and lowest for centre.</a:t>
            </a:r>
          </a:p>
        </p:txBody>
      </p:sp>
      <p:pic>
        <p:nvPicPr>
          <p:cNvPr id="12" name="Audio 11">
            <a:hlinkClick r:id="" action="ppaction://media"/>
            <a:extLst>
              <a:ext uri="{FF2B5EF4-FFF2-40B4-BE49-F238E27FC236}">
                <a16:creationId xmlns:a16="http://schemas.microsoft.com/office/drawing/2014/main" id="{5A73FE9D-1E04-9723-BC57-66996F6E92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58083191"/>
      </p:ext>
    </p:extLst>
  </p:cSld>
  <p:clrMapOvr>
    <a:masterClrMapping/>
  </p:clrMapOvr>
  <mc:AlternateContent xmlns:mc="http://schemas.openxmlformats.org/markup-compatibility/2006">
    <mc:Choice xmlns:p14="http://schemas.microsoft.com/office/powerpoint/2010/main" Requires="p14">
      <p:transition spd="slow" p14:dur="2000" advTm="24448"/>
    </mc:Choice>
    <mc:Fallback>
      <p:transition spd="slow" advTm="24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17252" y="512466"/>
            <a:ext cx="4368136"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Tc vs Pop vs Urb</a:t>
            </a:r>
            <a:endParaRPr lang="en-IN" sz="3600" dirty="0"/>
          </a:p>
        </p:txBody>
      </p:sp>
      <p:pic>
        <p:nvPicPr>
          <p:cNvPr id="5" name="Picture 4">
            <a:extLst>
              <a:ext uri="{FF2B5EF4-FFF2-40B4-BE49-F238E27FC236}">
                <a16:creationId xmlns:a16="http://schemas.microsoft.com/office/drawing/2014/main" id="{FA590597-9EC7-3BBB-8D47-B500089AA8A4}"/>
              </a:ext>
            </a:extLst>
          </p:cNvPr>
          <p:cNvPicPr>
            <a:picLocks noChangeAspect="1"/>
          </p:cNvPicPr>
          <p:nvPr/>
        </p:nvPicPr>
        <p:blipFill>
          <a:blip r:embed="rId4"/>
          <a:stretch>
            <a:fillRect/>
          </a:stretch>
        </p:blipFill>
        <p:spPr>
          <a:xfrm>
            <a:off x="1892345" y="2658248"/>
            <a:ext cx="9976193" cy="3532019"/>
          </a:xfrm>
          <a:prstGeom prst="rect">
            <a:avLst/>
          </a:prstGeom>
        </p:spPr>
      </p:pic>
      <p:sp>
        <p:nvSpPr>
          <p:cNvPr id="6" name="TextBox 5">
            <a:extLst>
              <a:ext uri="{FF2B5EF4-FFF2-40B4-BE49-F238E27FC236}">
                <a16:creationId xmlns:a16="http://schemas.microsoft.com/office/drawing/2014/main" id="{07D98CA7-4C09-3161-65B4-36EFD394346A}"/>
              </a:ext>
            </a:extLst>
          </p:cNvPr>
          <p:cNvSpPr txBox="1"/>
          <p:nvPr/>
        </p:nvSpPr>
        <p:spPr>
          <a:xfrm>
            <a:off x="1380930" y="1218254"/>
            <a:ext cx="5822302" cy="369332"/>
          </a:xfrm>
          <a:prstGeom prst="rect">
            <a:avLst/>
          </a:prstGeom>
          <a:noFill/>
        </p:spPr>
        <p:txBody>
          <a:bodyPr wrap="square" rtlCol="0">
            <a:spAutoFit/>
          </a:bodyPr>
          <a:lstStyle/>
          <a:p>
            <a:r>
              <a:rPr lang="en-IN" sz="1800" dirty="0"/>
              <a:t>Waste management vs Population vs Urbanization index</a:t>
            </a:r>
          </a:p>
        </p:txBody>
      </p:sp>
      <p:sp>
        <p:nvSpPr>
          <p:cNvPr id="7" name="TextBox 6">
            <a:extLst>
              <a:ext uri="{FF2B5EF4-FFF2-40B4-BE49-F238E27FC236}">
                <a16:creationId xmlns:a16="http://schemas.microsoft.com/office/drawing/2014/main" id="{B797AC0B-7A6A-3B48-6863-6FAF275B981D}"/>
              </a:ext>
            </a:extLst>
          </p:cNvPr>
          <p:cNvSpPr txBox="1"/>
          <p:nvPr/>
        </p:nvSpPr>
        <p:spPr>
          <a:xfrm>
            <a:off x="1380930" y="1661252"/>
            <a:ext cx="10487608" cy="923330"/>
          </a:xfrm>
          <a:prstGeom prst="rect">
            <a:avLst/>
          </a:prstGeom>
          <a:noFill/>
        </p:spPr>
        <p:txBody>
          <a:bodyPr wrap="square" rtlCol="0">
            <a:spAutoFit/>
          </a:bodyPr>
          <a:lstStyle/>
          <a:p>
            <a:r>
              <a:rPr lang="en-IN" dirty="0"/>
              <a:t>The visualization represents Urbanity on X axis, Population and Waste Management cost per capita on Y axis where Population is bar graph and waste management is a line chart. Here, population and urbanity direct proportional.</a:t>
            </a:r>
          </a:p>
        </p:txBody>
      </p:sp>
      <p:pic>
        <p:nvPicPr>
          <p:cNvPr id="13" name="Audio 12">
            <a:hlinkClick r:id="" action="ppaction://media"/>
            <a:extLst>
              <a:ext uri="{FF2B5EF4-FFF2-40B4-BE49-F238E27FC236}">
                <a16:creationId xmlns:a16="http://schemas.microsoft.com/office/drawing/2014/main" id="{32AC0EF6-24B5-94C7-FAE0-7C3CC35216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98907560"/>
      </p:ext>
    </p:extLst>
  </p:cSld>
  <p:clrMapOvr>
    <a:masterClrMapping/>
  </p:clrMapOvr>
  <mc:AlternateContent xmlns:mc="http://schemas.openxmlformats.org/markup-compatibility/2006">
    <mc:Choice xmlns:p14="http://schemas.microsoft.com/office/powerpoint/2010/main" Requires="p14">
      <p:transition spd="slow" p14:dur="2000" advTm="30720"/>
    </mc:Choice>
    <mc:Fallback>
      <p:transition spd="slow" advTm="3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17252" y="512466"/>
            <a:ext cx="3752315"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 Tc vs population density and waste management parameters</a:t>
            </a:r>
          </a:p>
        </p:txBody>
      </p:sp>
      <p:sp>
        <p:nvSpPr>
          <p:cNvPr id="7" name="TextBox 6">
            <a:extLst>
              <a:ext uri="{FF2B5EF4-FFF2-40B4-BE49-F238E27FC236}">
                <a16:creationId xmlns:a16="http://schemas.microsoft.com/office/drawing/2014/main" id="{344287CF-754A-BF83-7DE3-CA0582C90A3B}"/>
              </a:ext>
            </a:extLst>
          </p:cNvPr>
          <p:cNvSpPr txBox="1"/>
          <p:nvPr/>
        </p:nvSpPr>
        <p:spPr>
          <a:xfrm>
            <a:off x="1435980" y="1314046"/>
            <a:ext cx="9760755" cy="1200329"/>
          </a:xfrm>
          <a:prstGeom prst="rect">
            <a:avLst/>
          </a:prstGeom>
          <a:noFill/>
        </p:spPr>
        <p:txBody>
          <a:bodyPr wrap="square" rtlCol="0">
            <a:spAutoFit/>
          </a:bodyPr>
          <a:lstStyle/>
          <a:p>
            <a:r>
              <a:rPr lang="en-US" dirty="0"/>
              <a:t>The following graphs show waste management cost per capita against density and waste management parameters. We plotted Total cost per capita against various parameters like – the quantity of waste generated, the area under the municipalities and how the waste was sorted and generated. These parameters in general do not affect the Cost in general.</a:t>
            </a:r>
            <a:endParaRPr lang="en-IN" dirty="0"/>
          </a:p>
        </p:txBody>
      </p:sp>
      <p:pic>
        <p:nvPicPr>
          <p:cNvPr id="8" name="Picture 7" descr="Chart, bar chart, histogram&#10;&#10;Description automatically generated">
            <a:extLst>
              <a:ext uri="{FF2B5EF4-FFF2-40B4-BE49-F238E27FC236}">
                <a16:creationId xmlns:a16="http://schemas.microsoft.com/office/drawing/2014/main" id="{EADD1A4B-89CC-6050-68D5-F7BDCFEFB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371" y="4720714"/>
            <a:ext cx="3438653" cy="2149506"/>
          </a:xfrm>
          <a:prstGeom prst="rect">
            <a:avLst/>
          </a:prstGeom>
        </p:spPr>
      </p:pic>
      <p:pic>
        <p:nvPicPr>
          <p:cNvPr id="10" name="Picture 9" descr="Chart, histogram&#10;&#10;Description automatically generated">
            <a:extLst>
              <a:ext uri="{FF2B5EF4-FFF2-40B4-BE49-F238E27FC236}">
                <a16:creationId xmlns:a16="http://schemas.microsoft.com/office/drawing/2014/main" id="{DD4F3FA8-17AB-E2C7-A693-E4B5650EE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5018" y="2551144"/>
            <a:ext cx="3447006" cy="2132800"/>
          </a:xfrm>
          <a:prstGeom prst="rect">
            <a:avLst/>
          </a:prstGeom>
        </p:spPr>
      </p:pic>
      <p:pic>
        <p:nvPicPr>
          <p:cNvPr id="12" name="Picture 11" descr="Chart, pie chart&#10;&#10;Description automatically generated">
            <a:extLst>
              <a:ext uri="{FF2B5EF4-FFF2-40B4-BE49-F238E27FC236}">
                <a16:creationId xmlns:a16="http://schemas.microsoft.com/office/drawing/2014/main" id="{18D3BC97-B502-29E8-7555-119AFEB138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2403" y="4720714"/>
            <a:ext cx="3399672" cy="2116094"/>
          </a:xfrm>
          <a:prstGeom prst="rect">
            <a:avLst/>
          </a:prstGeom>
        </p:spPr>
      </p:pic>
      <p:pic>
        <p:nvPicPr>
          <p:cNvPr id="14" name="Picture 13" descr="Chart&#10;&#10;Description automatically generated">
            <a:extLst>
              <a:ext uri="{FF2B5EF4-FFF2-40B4-BE49-F238E27FC236}">
                <a16:creationId xmlns:a16="http://schemas.microsoft.com/office/drawing/2014/main" id="{27172370-32A9-B250-16BD-F973CB4190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7972" y="2514375"/>
            <a:ext cx="3438654" cy="2130016"/>
          </a:xfrm>
          <a:prstGeom prst="rect">
            <a:avLst/>
          </a:prstGeom>
        </p:spPr>
      </p:pic>
      <p:pic>
        <p:nvPicPr>
          <p:cNvPr id="16" name="Picture 15" descr="Chart, histogram&#10;&#10;Description automatically generated">
            <a:extLst>
              <a:ext uri="{FF2B5EF4-FFF2-40B4-BE49-F238E27FC236}">
                <a16:creationId xmlns:a16="http://schemas.microsoft.com/office/drawing/2014/main" id="{3915A5ED-4185-D34B-3169-00148254E3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0927" y="4720714"/>
            <a:ext cx="3472065" cy="2132800"/>
          </a:xfrm>
          <a:prstGeom prst="rect">
            <a:avLst/>
          </a:prstGeom>
        </p:spPr>
      </p:pic>
      <p:pic>
        <p:nvPicPr>
          <p:cNvPr id="18" name="Picture 17" descr="Chart, bar chart">
            <a:extLst>
              <a:ext uri="{FF2B5EF4-FFF2-40B4-BE49-F238E27FC236}">
                <a16:creationId xmlns:a16="http://schemas.microsoft.com/office/drawing/2014/main" id="{374CB7C4-7E71-0592-F870-5E5BDC36BC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0927" y="2514375"/>
            <a:ext cx="3458144" cy="2130016"/>
          </a:xfrm>
          <a:prstGeom prst="rect">
            <a:avLst/>
          </a:prstGeom>
        </p:spPr>
      </p:pic>
      <p:pic>
        <p:nvPicPr>
          <p:cNvPr id="6" name="Audio 5">
            <a:hlinkClick r:id="" action="ppaction://media"/>
            <a:extLst>
              <a:ext uri="{FF2B5EF4-FFF2-40B4-BE49-F238E27FC236}">
                <a16:creationId xmlns:a16="http://schemas.microsoft.com/office/drawing/2014/main" id="{FF668A16-0255-EBA3-3039-1A61F81F0D2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32924713"/>
      </p:ext>
    </p:extLst>
  </p:cSld>
  <p:clrMapOvr>
    <a:masterClrMapping/>
  </p:clrMapOvr>
  <mc:AlternateContent xmlns:mc="http://schemas.openxmlformats.org/markup-compatibility/2006">
    <mc:Choice xmlns:p14="http://schemas.microsoft.com/office/powerpoint/2010/main" Requires="p14">
      <p:transition spd="slow" p14:dur="2000" advTm="45173"/>
    </mc:Choice>
    <mc:Fallback>
      <p:transition spd="slow" advTm="45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0" y="512466"/>
            <a:ext cx="4368136"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Learnings</a:t>
            </a:r>
            <a:endParaRPr lang="en-IN" sz="3600" dirty="0"/>
          </a:p>
        </p:txBody>
      </p:sp>
      <p:sp>
        <p:nvSpPr>
          <p:cNvPr id="2" name="TextBox 1">
            <a:extLst>
              <a:ext uri="{FF2B5EF4-FFF2-40B4-BE49-F238E27FC236}">
                <a16:creationId xmlns:a16="http://schemas.microsoft.com/office/drawing/2014/main" id="{1BB99164-7EF2-05C5-882A-111993E86435}"/>
              </a:ext>
            </a:extLst>
          </p:cNvPr>
          <p:cNvSpPr txBox="1"/>
          <p:nvPr/>
        </p:nvSpPr>
        <p:spPr>
          <a:xfrm>
            <a:off x="1287625" y="1418253"/>
            <a:ext cx="10454657" cy="1477328"/>
          </a:xfrm>
          <a:prstGeom prst="rect">
            <a:avLst/>
          </a:prstGeom>
          <a:noFill/>
        </p:spPr>
        <p:txBody>
          <a:bodyPr wrap="none" rtlCol="0">
            <a:spAutoFit/>
          </a:bodyPr>
          <a:lstStyle/>
          <a:p>
            <a:pPr marL="342900" indent="-342900">
              <a:buAutoNum type="arabicPeriod"/>
            </a:pPr>
            <a:r>
              <a:rPr lang="en-US" dirty="0"/>
              <a:t>We can conclude that urbanity and geography are the main factors to determine the </a:t>
            </a:r>
            <a:r>
              <a:rPr lang="en-US"/>
              <a:t>waste management</a:t>
            </a:r>
            <a:br>
              <a:rPr lang="en-US"/>
            </a:br>
            <a:r>
              <a:rPr lang="en-US"/>
              <a:t> </a:t>
            </a:r>
            <a:r>
              <a:rPr lang="en-US" dirty="0"/>
              <a:t>cost.</a:t>
            </a:r>
          </a:p>
          <a:p>
            <a:pPr marL="342900" indent="-342900">
              <a:buAutoNum type="arabicPeriod"/>
            </a:pPr>
            <a:r>
              <a:rPr lang="en-US" dirty="0"/>
              <a:t>Increase in Area doesn’t affect the waste management cost.</a:t>
            </a:r>
          </a:p>
          <a:p>
            <a:pPr marL="342900" indent="-342900">
              <a:buAutoNum type="arabicPeriod"/>
            </a:pPr>
            <a:r>
              <a:rPr lang="en-US" dirty="0"/>
              <a:t>All other parameters like how the waste was sorted also do not affect the per capita cost of waste </a:t>
            </a:r>
            <a:br>
              <a:rPr lang="en-US" dirty="0"/>
            </a:br>
            <a:r>
              <a:rPr lang="en-US" dirty="0"/>
              <a:t>management.</a:t>
            </a:r>
            <a:endParaRPr lang="en-IN" dirty="0"/>
          </a:p>
        </p:txBody>
      </p:sp>
      <p:pic>
        <p:nvPicPr>
          <p:cNvPr id="7" name="Audio 6">
            <a:hlinkClick r:id="" action="ppaction://media"/>
            <a:extLst>
              <a:ext uri="{FF2B5EF4-FFF2-40B4-BE49-F238E27FC236}">
                <a16:creationId xmlns:a16="http://schemas.microsoft.com/office/drawing/2014/main" id="{5B798FDD-E192-715B-B941-AB870D7EB1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17797867"/>
      </p:ext>
    </p:extLst>
  </p:cSld>
  <p:clrMapOvr>
    <a:masterClrMapping/>
  </p:clrMapOvr>
  <mc:AlternateContent xmlns:mc="http://schemas.openxmlformats.org/markup-compatibility/2006">
    <mc:Choice xmlns:p14="http://schemas.microsoft.com/office/powerpoint/2010/main" Requires="p14">
      <p:transition spd="slow" p14:dur="2000" advTm="36288"/>
    </mc:Choice>
    <mc:Fallback>
      <p:transition spd="slow" advTm="3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6B0528-766A-111F-E953-0A675F119DFA}"/>
              </a:ext>
            </a:extLst>
          </p:cNvPr>
          <p:cNvPicPr>
            <a:picLocks noChangeAspect="1"/>
          </p:cNvPicPr>
          <p:nvPr/>
        </p:nvPicPr>
        <p:blipFill>
          <a:blip r:embed="rId4"/>
          <a:stretch>
            <a:fillRect/>
          </a:stretch>
        </p:blipFill>
        <p:spPr>
          <a:xfrm>
            <a:off x="2127379" y="2543377"/>
            <a:ext cx="9302621" cy="3892573"/>
          </a:xfrm>
          <a:prstGeom prst="rect">
            <a:avLst/>
          </a:prstGeom>
        </p:spPr>
      </p:pic>
      <p:sp>
        <p:nvSpPr>
          <p:cNvPr id="6" name="Arrow: Pentagon 5">
            <a:extLst>
              <a:ext uri="{FF2B5EF4-FFF2-40B4-BE49-F238E27FC236}">
                <a16:creationId xmlns:a16="http://schemas.microsoft.com/office/drawing/2014/main" id="{B807F451-9679-6B66-F80E-729958590754}"/>
              </a:ext>
            </a:extLst>
          </p:cNvPr>
          <p:cNvSpPr/>
          <p:nvPr/>
        </p:nvSpPr>
        <p:spPr>
          <a:xfrm>
            <a:off x="17251" y="325854"/>
            <a:ext cx="6078749"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Question One : PCA vs UMAP</a:t>
            </a:r>
            <a:endParaRPr lang="en-IN" sz="3600" dirty="0"/>
          </a:p>
        </p:txBody>
      </p:sp>
      <p:sp>
        <p:nvSpPr>
          <p:cNvPr id="8" name="TextBox 7">
            <a:extLst>
              <a:ext uri="{FF2B5EF4-FFF2-40B4-BE49-F238E27FC236}">
                <a16:creationId xmlns:a16="http://schemas.microsoft.com/office/drawing/2014/main" id="{4F275546-91CA-A907-FC51-74D4AD71F718}"/>
              </a:ext>
            </a:extLst>
          </p:cNvPr>
          <p:cNvSpPr txBox="1"/>
          <p:nvPr/>
        </p:nvSpPr>
        <p:spPr>
          <a:xfrm>
            <a:off x="1393371" y="1066050"/>
            <a:ext cx="10381862" cy="523220"/>
          </a:xfrm>
          <a:prstGeom prst="rect">
            <a:avLst/>
          </a:prstGeom>
          <a:noFill/>
        </p:spPr>
        <p:txBody>
          <a:bodyPr wrap="square" rtlCol="0">
            <a:spAutoFit/>
          </a:bodyPr>
          <a:lstStyle/>
          <a:p>
            <a:r>
              <a:rPr lang="en-US" sz="1400" dirty="0"/>
              <a:t>It appears that UMAP is generating distinct clusters for the municipalities based on waste produced and urbanization index. In this case, UMAP may be considered as the technique that works better for this specific dataset and analysis.</a:t>
            </a:r>
            <a:endParaRPr lang="en-IN" sz="1400" dirty="0"/>
          </a:p>
        </p:txBody>
      </p:sp>
      <p:sp>
        <p:nvSpPr>
          <p:cNvPr id="9" name="TextBox 8">
            <a:extLst>
              <a:ext uri="{FF2B5EF4-FFF2-40B4-BE49-F238E27FC236}">
                <a16:creationId xmlns:a16="http://schemas.microsoft.com/office/drawing/2014/main" id="{52263734-4E36-7914-2DDB-4BB891258777}"/>
              </a:ext>
            </a:extLst>
          </p:cNvPr>
          <p:cNvSpPr txBox="1"/>
          <p:nvPr/>
        </p:nvSpPr>
        <p:spPr>
          <a:xfrm>
            <a:off x="1393371" y="1589270"/>
            <a:ext cx="9551437" cy="954107"/>
          </a:xfrm>
          <a:prstGeom prst="rect">
            <a:avLst/>
          </a:prstGeom>
          <a:noFill/>
        </p:spPr>
        <p:txBody>
          <a:bodyPr wrap="square" rtlCol="0">
            <a:spAutoFit/>
          </a:bodyPr>
          <a:lstStyle/>
          <a:p>
            <a:r>
              <a:rPr lang="en-US" sz="1400" dirty="0"/>
              <a:t>UMAP (Uniform Manifold Approximation and Projection) is a non-linear dimensionality reduction technique that is known for its ability to capture complex patterns and structures in high-dimensional data. It is particularly effective at preserving both local and global structures in the data, and is often used for visualizing and exploring high-dimensional data in a lower-dimensional space.</a:t>
            </a:r>
            <a:endParaRPr lang="en-IN" sz="1400" dirty="0"/>
          </a:p>
        </p:txBody>
      </p:sp>
      <p:pic>
        <p:nvPicPr>
          <p:cNvPr id="14" name="Audio 13">
            <a:hlinkClick r:id="" action="ppaction://media"/>
            <a:extLst>
              <a:ext uri="{FF2B5EF4-FFF2-40B4-BE49-F238E27FC236}">
                <a16:creationId xmlns:a16="http://schemas.microsoft.com/office/drawing/2014/main" id="{92A0BB58-B242-7AED-81E8-BDF879A86E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06631985"/>
      </p:ext>
    </p:extLst>
  </p:cSld>
  <p:clrMapOvr>
    <a:masterClrMapping/>
  </p:clrMapOvr>
  <mc:AlternateContent xmlns:mc="http://schemas.openxmlformats.org/markup-compatibility/2006">
    <mc:Choice xmlns:p14="http://schemas.microsoft.com/office/powerpoint/2010/main" Requires="p14">
      <p:transition spd="slow" p14:dur="2000" advTm="73900"/>
    </mc:Choice>
    <mc:Fallback>
      <p:transition spd="slow" advTm="73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17252" y="512466"/>
            <a:ext cx="4152814"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Agenda: Task - 2</a:t>
            </a:r>
            <a:endParaRPr lang="en-IN" sz="3600" dirty="0"/>
          </a:p>
        </p:txBody>
      </p:sp>
      <p:sp>
        <p:nvSpPr>
          <p:cNvPr id="8" name="TextBox 7">
            <a:extLst>
              <a:ext uri="{FF2B5EF4-FFF2-40B4-BE49-F238E27FC236}">
                <a16:creationId xmlns:a16="http://schemas.microsoft.com/office/drawing/2014/main" id="{4C0E22D1-FE16-4B21-5F2E-ECBC56F9E7C1}"/>
              </a:ext>
            </a:extLst>
          </p:cNvPr>
          <p:cNvSpPr txBox="1"/>
          <p:nvPr/>
        </p:nvSpPr>
        <p:spPr>
          <a:xfrm>
            <a:off x="1885332" y="1408157"/>
            <a:ext cx="8259129" cy="4003981"/>
          </a:xfrm>
          <a:prstGeom prst="rect">
            <a:avLst/>
          </a:prstGeom>
          <a:noFill/>
        </p:spPr>
        <p:txBody>
          <a:bodyPr wrap="square">
            <a:spAutoFit/>
          </a:bodyPr>
          <a:lstStyle/>
          <a:p>
            <a:pPr marL="342900" indent="-342900" algn="just">
              <a:lnSpc>
                <a:spcPct val="200000"/>
              </a:lnSpc>
              <a:spcBef>
                <a:spcPts val="1000"/>
              </a:spcBef>
              <a:spcAft>
                <a:spcPts val="600"/>
              </a:spcAft>
              <a:buClr>
                <a:schemeClr val="accent1">
                  <a:lumMod val="75000"/>
                </a:schemeClr>
              </a:buClr>
              <a:buSzPct val="145000"/>
              <a:buFont typeface="Symbol" panose="05050102010706020507" pitchFamily="18" charset="2"/>
              <a:buChar char=""/>
            </a:pPr>
            <a:r>
              <a:rPr lang="en-IN" sz="1600" dirty="0">
                <a:latin typeface="Calibri" panose="020F0502020204030204" pitchFamily="34" charset="0"/>
                <a:cs typeface="Mangal" panose="02040503050203030202" pitchFamily="18" charset="0"/>
              </a:rPr>
              <a:t>Dataset: Earphones reviews</a:t>
            </a:r>
          </a:p>
          <a:p>
            <a:pPr marL="342900" indent="-342900" algn="just">
              <a:lnSpc>
                <a:spcPct val="200000"/>
              </a:lnSpc>
              <a:spcBef>
                <a:spcPts val="1000"/>
              </a:spcBef>
              <a:spcAft>
                <a:spcPts val="600"/>
              </a:spcAft>
              <a:buClr>
                <a:schemeClr val="accent1">
                  <a:lumMod val="75000"/>
                </a:schemeClr>
              </a:buClr>
              <a:buSzPct val="145000"/>
              <a:buFont typeface="Symbol" panose="05050102010706020507" pitchFamily="18" charset="2"/>
              <a:buChar char=""/>
            </a:pPr>
            <a:r>
              <a:rPr lang="en-IN" sz="1600" dirty="0">
                <a:latin typeface="Calibri" panose="020F0502020204030204" pitchFamily="34" charset="0"/>
                <a:cs typeface="Mangal" panose="02040503050203030202" pitchFamily="18" charset="0"/>
              </a:rPr>
              <a:t>TF-IDF matrix and visualizing matrix using UMAP dimensionality reduction technique</a:t>
            </a:r>
          </a:p>
          <a:p>
            <a:pPr marL="342900" indent="-342900" algn="just">
              <a:lnSpc>
                <a:spcPct val="200000"/>
              </a:lnSpc>
              <a:spcBef>
                <a:spcPts val="1000"/>
              </a:spcBef>
              <a:spcAft>
                <a:spcPts val="600"/>
              </a:spcAft>
              <a:buClr>
                <a:schemeClr val="accent1">
                  <a:lumMod val="75000"/>
                </a:schemeClr>
              </a:buClr>
              <a:buSzPct val="145000"/>
              <a:buFont typeface="Symbol" panose="05050102010706020507" pitchFamily="18" charset="2"/>
              <a:buChar char=""/>
            </a:pPr>
            <a:r>
              <a:rPr lang="en-IN" sz="1600" dirty="0">
                <a:latin typeface="Calibri" panose="020F0502020204030204" pitchFamily="34" charset="0"/>
                <a:cs typeface="Mangal" panose="02040503050203030202" pitchFamily="18" charset="0"/>
              </a:rPr>
              <a:t>Tuning TF-IDF hyperparameters  </a:t>
            </a:r>
            <a:r>
              <a:rPr lang="en-IN" sz="1600" dirty="0" err="1">
                <a:latin typeface="Calibri" panose="020F0502020204030204" pitchFamily="34" charset="0"/>
                <a:cs typeface="Mangal" panose="02040503050203030202" pitchFamily="18" charset="0"/>
              </a:rPr>
              <a:t>ngram_range</a:t>
            </a:r>
            <a:r>
              <a:rPr lang="en-IN" sz="1600" dirty="0">
                <a:latin typeface="Calibri" panose="020F0502020204030204" pitchFamily="34" charset="0"/>
                <a:cs typeface="Mangal" panose="02040503050203030202" pitchFamily="18" charset="0"/>
              </a:rPr>
              <a:t> and </a:t>
            </a:r>
            <a:r>
              <a:rPr lang="en-IN" sz="1600" dirty="0" err="1">
                <a:latin typeface="Calibri" panose="020F0502020204030204" pitchFamily="34" charset="0"/>
                <a:cs typeface="Mangal" panose="02040503050203030202" pitchFamily="18" charset="0"/>
              </a:rPr>
              <a:t>min_df</a:t>
            </a:r>
            <a:endParaRPr lang="en-IN" sz="1600" dirty="0">
              <a:latin typeface="Calibri" panose="020F0502020204030204" pitchFamily="34" charset="0"/>
              <a:cs typeface="Mangal" panose="02040503050203030202" pitchFamily="18" charset="0"/>
            </a:endParaRPr>
          </a:p>
          <a:p>
            <a:pPr marL="342900" indent="-342900" algn="just">
              <a:lnSpc>
                <a:spcPct val="200000"/>
              </a:lnSpc>
              <a:spcBef>
                <a:spcPts val="1000"/>
              </a:spcBef>
              <a:spcAft>
                <a:spcPts val="600"/>
              </a:spcAft>
              <a:buClr>
                <a:schemeClr val="accent1">
                  <a:lumMod val="75000"/>
                </a:schemeClr>
              </a:buClr>
              <a:buSzPct val="145000"/>
              <a:buFont typeface="Symbol" panose="05050102010706020507" pitchFamily="18" charset="2"/>
              <a:buChar char=""/>
            </a:pPr>
            <a:r>
              <a:rPr lang="en-IN" sz="1600" dirty="0">
                <a:latin typeface="Calibri" panose="020F0502020204030204" pitchFamily="34" charset="0"/>
                <a:cs typeface="Mangal" panose="02040503050203030202" pitchFamily="18" charset="0"/>
              </a:rPr>
              <a:t>Tuning UMAP hyperparameters </a:t>
            </a:r>
            <a:r>
              <a:rPr lang="en-IN" sz="1600" dirty="0" err="1">
                <a:latin typeface="Calibri" panose="020F0502020204030204" pitchFamily="34" charset="0"/>
                <a:cs typeface="Mangal" panose="02040503050203030202" pitchFamily="18" charset="0"/>
              </a:rPr>
              <a:t>n_neighbors</a:t>
            </a:r>
            <a:r>
              <a:rPr lang="en-IN" sz="1600" dirty="0">
                <a:latin typeface="Calibri" panose="020F0502020204030204" pitchFamily="34" charset="0"/>
                <a:cs typeface="Mangal" panose="02040503050203030202" pitchFamily="18" charset="0"/>
              </a:rPr>
              <a:t> and </a:t>
            </a:r>
            <a:r>
              <a:rPr lang="en-IN" sz="1600" dirty="0" err="1">
                <a:latin typeface="Calibri" panose="020F0502020204030204" pitchFamily="34" charset="0"/>
                <a:cs typeface="Mangal" panose="02040503050203030202" pitchFamily="18" charset="0"/>
              </a:rPr>
              <a:t>min_dist</a:t>
            </a:r>
            <a:endParaRPr lang="en-IN" sz="1600" dirty="0">
              <a:latin typeface="Calibri" panose="020F0502020204030204" pitchFamily="34" charset="0"/>
              <a:cs typeface="Mangal" panose="02040503050203030202" pitchFamily="18" charset="0"/>
            </a:endParaRPr>
          </a:p>
          <a:p>
            <a:pPr marL="342900" indent="-342900" algn="just">
              <a:lnSpc>
                <a:spcPct val="200000"/>
              </a:lnSpc>
              <a:spcBef>
                <a:spcPts val="1000"/>
              </a:spcBef>
              <a:spcAft>
                <a:spcPts val="600"/>
              </a:spcAft>
              <a:buClr>
                <a:schemeClr val="accent1">
                  <a:lumMod val="75000"/>
                </a:schemeClr>
              </a:buClr>
              <a:buSzPct val="145000"/>
              <a:buFont typeface="Symbol" panose="05050102010706020507" pitchFamily="18" charset="2"/>
              <a:buChar char=""/>
            </a:pPr>
            <a:r>
              <a:rPr lang="en-IN" sz="1600" dirty="0">
                <a:latin typeface="Calibri" panose="020F0502020204030204" pitchFamily="34" charset="0"/>
                <a:cs typeface="Mangal" panose="02040503050203030202" pitchFamily="18" charset="0"/>
              </a:rPr>
              <a:t>Identifying clusters/subclusters</a:t>
            </a:r>
          </a:p>
          <a:p>
            <a:pPr marL="342900" indent="-342900" algn="just">
              <a:lnSpc>
                <a:spcPct val="200000"/>
              </a:lnSpc>
              <a:spcBef>
                <a:spcPts val="1000"/>
              </a:spcBef>
              <a:spcAft>
                <a:spcPts val="600"/>
              </a:spcAft>
              <a:buClr>
                <a:schemeClr val="accent1">
                  <a:lumMod val="75000"/>
                </a:schemeClr>
              </a:buClr>
              <a:buSzPct val="145000"/>
              <a:buFont typeface="Symbol" panose="05050102010706020507" pitchFamily="18" charset="2"/>
              <a:buChar char=""/>
            </a:pPr>
            <a:endParaRPr lang="en-IN" sz="1600" dirty="0">
              <a:latin typeface="Calibri" panose="020F0502020204030204" pitchFamily="34" charset="0"/>
              <a:cs typeface="Mangal" panose="02040503050203030202" pitchFamily="18" charset="0"/>
            </a:endParaRPr>
          </a:p>
        </p:txBody>
      </p:sp>
      <p:pic>
        <p:nvPicPr>
          <p:cNvPr id="5" name="Audio 4">
            <a:hlinkClick r:id="" action="ppaction://media"/>
            <a:extLst>
              <a:ext uri="{FF2B5EF4-FFF2-40B4-BE49-F238E27FC236}">
                <a16:creationId xmlns:a16="http://schemas.microsoft.com/office/drawing/2014/main" id="{2880B56D-0594-6A10-45E4-500B59F20E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9831247"/>
      </p:ext>
    </p:extLst>
  </p:cSld>
  <p:clrMapOvr>
    <a:masterClrMapping/>
  </p:clrMapOvr>
  <mc:AlternateContent xmlns:mc="http://schemas.openxmlformats.org/markup-compatibility/2006">
    <mc:Choice xmlns:p14="http://schemas.microsoft.com/office/powerpoint/2010/main" Requires="p14">
      <p:transition spd="slow" p14:dur="2000" advTm="35125"/>
    </mc:Choice>
    <mc:Fallback>
      <p:transition spd="slow" advTm="35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D56CD45-15C5-4271-8184-F06940D5B0E5}"/>
              </a:ext>
            </a:extLst>
          </p:cNvPr>
          <p:cNvSpPr/>
          <p:nvPr/>
        </p:nvSpPr>
        <p:spPr>
          <a:xfrm>
            <a:off x="17252" y="512466"/>
            <a:ext cx="6078748" cy="632122"/>
          </a:xfrm>
          <a:prstGeom prst="homePlat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Dataset: Earphone reviews</a:t>
            </a:r>
            <a:endParaRPr lang="en-IN" sz="3600" dirty="0"/>
          </a:p>
        </p:txBody>
      </p:sp>
      <p:sp>
        <p:nvSpPr>
          <p:cNvPr id="2" name="TextBox 1">
            <a:extLst>
              <a:ext uri="{FF2B5EF4-FFF2-40B4-BE49-F238E27FC236}">
                <a16:creationId xmlns:a16="http://schemas.microsoft.com/office/drawing/2014/main" id="{30A2257A-F933-2989-C945-7B6759CD8B45}"/>
              </a:ext>
            </a:extLst>
          </p:cNvPr>
          <p:cNvSpPr txBox="1"/>
          <p:nvPr/>
        </p:nvSpPr>
        <p:spPr>
          <a:xfrm>
            <a:off x="1618593" y="1418896"/>
            <a:ext cx="8282151" cy="1251625"/>
          </a:xfrm>
          <a:prstGeom prst="rect">
            <a:avLst/>
          </a:prstGeom>
          <a:noFill/>
        </p:spPr>
        <p:txBody>
          <a:bodyPr wrap="square" rtlCol="0">
            <a:spAutoFit/>
          </a:bodyPr>
          <a:lstStyle/>
          <a:p>
            <a:pPr marL="285750" indent="-285750">
              <a:spcBef>
                <a:spcPts val="200"/>
              </a:spcBef>
              <a:buFont typeface="Arial" panose="020B0604020202020204" pitchFamily="34" charset="0"/>
              <a:buChar char="•"/>
            </a:pPr>
            <a:r>
              <a:rPr lang="en-US" dirty="0"/>
              <a:t>Data was generated using Open AI ChatGPT for positive and negative reviews of earphones.</a:t>
            </a:r>
          </a:p>
          <a:p>
            <a:pPr marL="285750" indent="-285750">
              <a:spcBef>
                <a:spcPts val="200"/>
              </a:spcBef>
              <a:buFont typeface="Arial" panose="020B0604020202020204" pitchFamily="34" charset="0"/>
              <a:buChar char="•"/>
            </a:pPr>
            <a:r>
              <a:rPr lang="en-US" dirty="0"/>
              <a:t>Over 1013 unique records were generated and added to Reviews.csv file.</a:t>
            </a:r>
          </a:p>
          <a:p>
            <a:pPr marL="285750" indent="-285750">
              <a:spcBef>
                <a:spcPts val="200"/>
              </a:spcBef>
              <a:buFont typeface="Arial" panose="020B0604020202020204" pitchFamily="34" charset="0"/>
              <a:buChar char="•"/>
            </a:pPr>
            <a:r>
              <a:rPr lang="en-US" dirty="0"/>
              <a:t>Duplicated records generated by ChatGPT were removed.</a:t>
            </a:r>
          </a:p>
        </p:txBody>
      </p:sp>
      <p:pic>
        <p:nvPicPr>
          <p:cNvPr id="6" name="Picture 5">
            <a:extLst>
              <a:ext uri="{FF2B5EF4-FFF2-40B4-BE49-F238E27FC236}">
                <a16:creationId xmlns:a16="http://schemas.microsoft.com/office/drawing/2014/main" id="{7CA460DB-5B2A-D292-A8FE-227E3EA54899}"/>
              </a:ext>
            </a:extLst>
          </p:cNvPr>
          <p:cNvPicPr>
            <a:picLocks noChangeAspect="1"/>
          </p:cNvPicPr>
          <p:nvPr/>
        </p:nvPicPr>
        <p:blipFill>
          <a:blip r:embed="rId4"/>
          <a:stretch>
            <a:fillRect/>
          </a:stretch>
        </p:blipFill>
        <p:spPr>
          <a:xfrm>
            <a:off x="1534801" y="2903828"/>
            <a:ext cx="10388474" cy="3040282"/>
          </a:xfrm>
          <a:prstGeom prst="rect">
            <a:avLst/>
          </a:prstGeom>
          <a:ln>
            <a:solidFill>
              <a:schemeClr val="tx1"/>
            </a:solidFill>
          </a:ln>
        </p:spPr>
      </p:pic>
      <p:sp>
        <p:nvSpPr>
          <p:cNvPr id="7" name="TextBox 6">
            <a:extLst>
              <a:ext uri="{FF2B5EF4-FFF2-40B4-BE49-F238E27FC236}">
                <a16:creationId xmlns:a16="http://schemas.microsoft.com/office/drawing/2014/main" id="{5D210EEF-340F-568F-21E6-38D70DFD5975}"/>
              </a:ext>
            </a:extLst>
          </p:cNvPr>
          <p:cNvSpPr txBox="1"/>
          <p:nvPr/>
        </p:nvSpPr>
        <p:spPr>
          <a:xfrm>
            <a:off x="5397968" y="5944109"/>
            <a:ext cx="2777555" cy="276999"/>
          </a:xfrm>
          <a:prstGeom prst="rect">
            <a:avLst/>
          </a:prstGeom>
          <a:noFill/>
        </p:spPr>
        <p:txBody>
          <a:bodyPr wrap="none" rtlCol="0">
            <a:spAutoFit/>
          </a:bodyPr>
          <a:lstStyle/>
          <a:p>
            <a:r>
              <a:rPr lang="en-US" sz="1200" b="1" u="sng" dirty="0"/>
              <a:t>Labelled dataset for earphones reviews</a:t>
            </a:r>
          </a:p>
        </p:txBody>
      </p:sp>
      <p:pic>
        <p:nvPicPr>
          <p:cNvPr id="4" name="Audio 3">
            <a:hlinkClick r:id="" action="ppaction://media"/>
            <a:extLst>
              <a:ext uri="{FF2B5EF4-FFF2-40B4-BE49-F238E27FC236}">
                <a16:creationId xmlns:a16="http://schemas.microsoft.com/office/drawing/2014/main" id="{2E311BA7-0244-6426-6E52-8777A055BA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74137514"/>
      </p:ext>
    </p:extLst>
  </p:cSld>
  <p:clrMapOvr>
    <a:masterClrMapping/>
  </p:clrMapOvr>
  <mc:AlternateContent xmlns:mc="http://schemas.openxmlformats.org/markup-compatibility/2006">
    <mc:Choice xmlns:p14="http://schemas.microsoft.com/office/powerpoint/2010/main" Requires="p14">
      <p:transition spd="slow" p14:dur="2000" advTm="47722"/>
    </mc:Choice>
    <mc:Fallback>
      <p:transition spd="slow" advTm="47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6400</TotalTime>
  <Words>1173</Words>
  <Application>Microsoft Macintosh PowerPoint</Application>
  <PresentationFormat>Widescreen</PresentationFormat>
  <Paragraphs>89</Paragraphs>
  <Slides>15</Slides>
  <Notes>0</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Arial</vt:lpstr>
      <vt:lpstr>Calibri</vt:lpstr>
      <vt:lpstr>Corbel</vt:lpstr>
      <vt:lpstr>Symbol</vt:lpstr>
      <vt:lpstr>Times New Roman</vt:lpstr>
      <vt:lpstr>Verdana</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Purva S</dc:creator>
  <cp:lastModifiedBy>Rahul D</cp:lastModifiedBy>
  <cp:revision>50</cp:revision>
  <dcterms:created xsi:type="dcterms:W3CDTF">2021-07-19T15:47:12Z</dcterms:created>
  <dcterms:modified xsi:type="dcterms:W3CDTF">2023-04-23T22:43:18Z</dcterms:modified>
</cp:coreProperties>
</file>